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37"/>
  </p:notesMasterIdLst>
  <p:sldIdLst>
    <p:sldId id="256" r:id="rId2"/>
    <p:sldId id="257" r:id="rId3"/>
    <p:sldId id="331" r:id="rId4"/>
    <p:sldId id="290" r:id="rId5"/>
    <p:sldId id="311" r:id="rId6"/>
    <p:sldId id="321" r:id="rId7"/>
    <p:sldId id="312" r:id="rId8"/>
    <p:sldId id="327" r:id="rId9"/>
    <p:sldId id="332" r:id="rId10"/>
    <p:sldId id="333" r:id="rId11"/>
    <p:sldId id="334" r:id="rId12"/>
    <p:sldId id="324" r:id="rId13"/>
    <p:sldId id="346" r:id="rId14"/>
    <p:sldId id="322" r:id="rId15"/>
    <p:sldId id="323" r:id="rId16"/>
    <p:sldId id="325" r:id="rId17"/>
    <p:sldId id="326" r:id="rId18"/>
    <p:sldId id="303" r:id="rId19"/>
    <p:sldId id="307" r:id="rId20"/>
    <p:sldId id="304" r:id="rId21"/>
    <p:sldId id="305" r:id="rId22"/>
    <p:sldId id="306" r:id="rId23"/>
    <p:sldId id="329" r:id="rId24"/>
    <p:sldId id="308" r:id="rId25"/>
    <p:sldId id="336" r:id="rId26"/>
    <p:sldId id="337" r:id="rId27"/>
    <p:sldId id="335" r:id="rId28"/>
    <p:sldId id="280" r:id="rId29"/>
    <p:sldId id="328" r:id="rId30"/>
    <p:sldId id="338" r:id="rId31"/>
    <p:sldId id="340" r:id="rId32"/>
    <p:sldId id="339" r:id="rId33"/>
    <p:sldId id="342" r:id="rId34"/>
    <p:sldId id="343" r:id="rId35"/>
    <p:sldId id="345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FFFF66"/>
    <a:srgbClr val="6699FF"/>
    <a:srgbClr val="FF5050"/>
    <a:srgbClr val="99FF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24" autoAdjust="0"/>
    <p:restoredTop sz="92738" autoAdjust="0"/>
  </p:normalViewPr>
  <p:slideViewPr>
    <p:cSldViewPr>
      <p:cViewPr varScale="1">
        <p:scale>
          <a:sx n="123" d="100"/>
          <a:sy n="123" d="100"/>
        </p:scale>
        <p:origin x="-128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layout/>
    </c:title>
    <c:plotArea>
      <c:layout/>
      <c:scatterChart>
        <c:scatterStyle val="smoothMarker"/>
        <c:ser>
          <c:idx val="0"/>
          <c:order val="0"/>
          <c:tx>
            <c:strRef>
              <c:f>Sheet1!$C$2</c:f>
              <c:strCache>
                <c:ptCount val="1"/>
                <c:pt idx="0">
                  <c:v>y</c:v>
                </c:pt>
              </c:strCache>
            </c:strRef>
          </c:tx>
          <c:xVal>
            <c:numRef>
              <c:f>Sheet1!$B$3:$B$32</c:f>
              <c:numCache>
                <c:formatCode>General</c:formatCode>
                <c:ptCount val="30"/>
                <c:pt idx="0">
                  <c:v>2.5311000000000021E-2</c:v>
                </c:pt>
                <c:pt idx="1">
                  <c:v>5.8281000000000013E-2</c:v>
                </c:pt>
                <c:pt idx="2">
                  <c:v>8.7211000000000011E-2</c:v>
                </c:pt>
                <c:pt idx="3">
                  <c:v>0.1176670000000001</c:v>
                </c:pt>
                <c:pt idx="4">
                  <c:v>0.12002100000000007</c:v>
                </c:pt>
                <c:pt idx="5">
                  <c:v>0.14630099999999999</c:v>
                </c:pt>
                <c:pt idx="6">
                  <c:v>0.15155700000000014</c:v>
                </c:pt>
                <c:pt idx="7">
                  <c:v>0.20346700000000018</c:v>
                </c:pt>
                <c:pt idx="8">
                  <c:v>0.25509800000000005</c:v>
                </c:pt>
                <c:pt idx="9">
                  <c:v>0.28875100000000004</c:v>
                </c:pt>
                <c:pt idx="10">
                  <c:v>0.31896900000000028</c:v>
                </c:pt>
                <c:pt idx="11">
                  <c:v>0.3310270000000004</c:v>
                </c:pt>
                <c:pt idx="12">
                  <c:v>0.35728500000000002</c:v>
                </c:pt>
                <c:pt idx="13">
                  <c:v>0.37165300000000001</c:v>
                </c:pt>
                <c:pt idx="14">
                  <c:v>0.37408200000000047</c:v>
                </c:pt>
                <c:pt idx="15">
                  <c:v>0.44621100000000002</c:v>
                </c:pt>
                <c:pt idx="16">
                  <c:v>0.49386300000000027</c:v>
                </c:pt>
                <c:pt idx="17">
                  <c:v>0.51693900000000004</c:v>
                </c:pt>
                <c:pt idx="18">
                  <c:v>0.52926299999999926</c:v>
                </c:pt>
                <c:pt idx="19">
                  <c:v>0.53860100000000055</c:v>
                </c:pt>
                <c:pt idx="20">
                  <c:v>0.55065600000000003</c:v>
                </c:pt>
                <c:pt idx="21">
                  <c:v>0.56213199999999997</c:v>
                </c:pt>
                <c:pt idx="22">
                  <c:v>0.59005900000000056</c:v>
                </c:pt>
                <c:pt idx="23">
                  <c:v>0.69879100000000127</c:v>
                </c:pt>
                <c:pt idx="24">
                  <c:v>0.73710799999999999</c:v>
                </c:pt>
                <c:pt idx="25">
                  <c:v>0.80380200000000002</c:v>
                </c:pt>
                <c:pt idx="26">
                  <c:v>0.86761999999999995</c:v>
                </c:pt>
                <c:pt idx="27">
                  <c:v>0.88100000000000056</c:v>
                </c:pt>
                <c:pt idx="28">
                  <c:v>0.95565900000000081</c:v>
                </c:pt>
                <c:pt idx="29">
                  <c:v>0.9898639999999993</c:v>
                </c:pt>
              </c:numCache>
            </c:numRef>
          </c:xVal>
          <c:yVal>
            <c:numRef>
              <c:f>Sheet1!$C$3:$C$32</c:f>
              <c:numCache>
                <c:formatCode>General</c:formatCode>
                <c:ptCount val="30"/>
                <c:pt idx="0">
                  <c:v>0.21828100000000014</c:v>
                </c:pt>
                <c:pt idx="1">
                  <c:v>0.34328400000000042</c:v>
                </c:pt>
                <c:pt idx="2">
                  <c:v>0.43366800000000028</c:v>
                </c:pt>
                <c:pt idx="3">
                  <c:v>0.51577399999999951</c:v>
                </c:pt>
                <c:pt idx="4">
                  <c:v>0.52214899999999997</c:v>
                </c:pt>
                <c:pt idx="5">
                  <c:v>0.57159899999999997</c:v>
                </c:pt>
                <c:pt idx="6">
                  <c:v>0.58628800000000003</c:v>
                </c:pt>
                <c:pt idx="7">
                  <c:v>0.71632899999999999</c:v>
                </c:pt>
                <c:pt idx="8">
                  <c:v>0.85493200000000003</c:v>
                </c:pt>
                <c:pt idx="9">
                  <c:v>0.92379999999999995</c:v>
                </c:pt>
                <c:pt idx="10">
                  <c:v>0.95882199999999995</c:v>
                </c:pt>
                <c:pt idx="11">
                  <c:v>0.97869499999999998</c:v>
                </c:pt>
                <c:pt idx="12">
                  <c:v>1.1015520000000001</c:v>
                </c:pt>
                <c:pt idx="13">
                  <c:v>1.1550199999999999</c:v>
                </c:pt>
                <c:pt idx="14">
                  <c:v>1.137772</c:v>
                </c:pt>
                <c:pt idx="15">
                  <c:v>1.300038</c:v>
                </c:pt>
                <c:pt idx="16">
                  <c:v>1.4384129999999999</c:v>
                </c:pt>
                <c:pt idx="17">
                  <c:v>1.4585870000000001</c:v>
                </c:pt>
                <c:pt idx="18">
                  <c:v>1.5480550000000011</c:v>
                </c:pt>
                <c:pt idx="19">
                  <c:v>1.5558979999999998</c:v>
                </c:pt>
                <c:pt idx="20">
                  <c:v>1.5870389999999999</c:v>
                </c:pt>
                <c:pt idx="21">
                  <c:v>1.583342</c:v>
                </c:pt>
                <c:pt idx="22">
                  <c:v>1.6925349999999999</c:v>
                </c:pt>
                <c:pt idx="23">
                  <c:v>1.9053779999999998</c:v>
                </c:pt>
                <c:pt idx="24">
                  <c:v>2.0620210000000001</c:v>
                </c:pt>
                <c:pt idx="25">
                  <c:v>2.1890290000000001</c:v>
                </c:pt>
                <c:pt idx="26">
                  <c:v>2.370006999999998</c:v>
                </c:pt>
                <c:pt idx="27">
                  <c:v>2.4071530000000001</c:v>
                </c:pt>
                <c:pt idx="28">
                  <c:v>2.5226579999999976</c:v>
                </c:pt>
                <c:pt idx="29">
                  <c:v>2.65523</c:v>
                </c:pt>
              </c:numCache>
            </c:numRef>
          </c:yVal>
          <c:smooth val="1"/>
        </c:ser>
        <c:axId val="81676160"/>
        <c:axId val="83648512"/>
      </c:scatterChart>
      <c:valAx>
        <c:axId val="81676160"/>
        <c:scaling>
          <c:orientation val="minMax"/>
        </c:scaling>
        <c:axPos val="b"/>
        <c:numFmt formatCode="General" sourceLinked="1"/>
        <c:tickLblPos val="nextTo"/>
        <c:crossAx val="83648512"/>
        <c:crosses val="autoZero"/>
        <c:crossBetween val="midCat"/>
      </c:valAx>
      <c:valAx>
        <c:axId val="83648512"/>
        <c:scaling>
          <c:orientation val="minMax"/>
        </c:scaling>
        <c:axPos val="l"/>
        <c:majorGridlines/>
        <c:numFmt formatCode="General" sourceLinked="1"/>
        <c:tickLblPos val="nextTo"/>
        <c:crossAx val="81676160"/>
        <c:crosses val="autoZero"/>
        <c:crossBetween val="midCat"/>
      </c:valAx>
    </c:plotArea>
    <c:legend>
      <c:legendPos val="r"/>
      <c:layout/>
    </c:legend>
    <c:plotVisOnly val="1"/>
  </c:chart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65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65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65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65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46B9252-20A3-4EE6-AE8E-E9284F439CBE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5E10F3-F86C-4DC0-BCD7-7251A8D99BCC}" type="slidenum">
              <a:rPr lang="en-US"/>
              <a:pPr/>
              <a:t>1</a:t>
            </a:fld>
            <a:endParaRPr lang="en-US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</a:t>
            </a:r>
            <a:r>
              <a:rPr lang="sr-Latn-RS" dirty="0" smtClean="0"/>
              <a:t>čnost,</a:t>
            </a:r>
            <a:r>
              <a:rPr lang="sr-Latn-RS" baseline="0" dirty="0" smtClean="0"/>
              <a:t> p</a:t>
            </a:r>
            <a:r>
              <a:rPr lang="sr-Latn-RS" dirty="0" smtClean="0"/>
              <a:t>reciznost</a:t>
            </a:r>
            <a:r>
              <a:rPr lang="sr-Latn-RS" baseline="0" dirty="0" smtClean="0"/>
              <a:t> i određenost predstavljaju osnovu na kojoj počiva tradicionalno racunarstvo.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9252-20A3-4EE6-AE8E-E9284F439CBE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</a:t>
            </a:r>
            <a:r>
              <a:rPr lang="sr-Latn-RS" dirty="0" smtClean="0"/>
              <a:t>čnost,</a:t>
            </a:r>
            <a:r>
              <a:rPr lang="sr-Latn-RS" baseline="0" dirty="0" smtClean="0"/>
              <a:t> p</a:t>
            </a:r>
            <a:r>
              <a:rPr lang="sr-Latn-RS" dirty="0" smtClean="0"/>
              <a:t>reciznost</a:t>
            </a:r>
            <a:r>
              <a:rPr lang="sr-Latn-RS" baseline="0" dirty="0" smtClean="0"/>
              <a:t> i određenost predstavljaju osnovu na kojoj počiva tradicionalno racunarstvo.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9252-20A3-4EE6-AE8E-E9284F439CBE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</a:t>
            </a:r>
            <a:r>
              <a:rPr lang="sr-Latn-RS" dirty="0" smtClean="0"/>
              <a:t>čnost,</a:t>
            </a:r>
            <a:r>
              <a:rPr lang="sr-Latn-RS" baseline="0" dirty="0" smtClean="0"/>
              <a:t> p</a:t>
            </a:r>
            <a:r>
              <a:rPr lang="sr-Latn-RS" dirty="0" smtClean="0"/>
              <a:t>reciznost</a:t>
            </a:r>
            <a:r>
              <a:rPr lang="sr-Latn-RS" baseline="0" dirty="0" smtClean="0"/>
              <a:t> i određenost predstavljaju osnovu na kojoj počiva tradicionalno racunarstvo.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9252-20A3-4EE6-AE8E-E9284F439CBE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</a:t>
            </a:r>
            <a:r>
              <a:rPr lang="sr-Latn-RS" dirty="0" smtClean="0"/>
              <a:t>čnost,</a:t>
            </a:r>
            <a:r>
              <a:rPr lang="sr-Latn-RS" baseline="0" dirty="0" smtClean="0"/>
              <a:t> p</a:t>
            </a:r>
            <a:r>
              <a:rPr lang="sr-Latn-RS" dirty="0" smtClean="0"/>
              <a:t>reciznost</a:t>
            </a:r>
            <a:r>
              <a:rPr lang="sr-Latn-RS" baseline="0" dirty="0" smtClean="0"/>
              <a:t> i određenost predstavljaju osnovu na kojoj počiva tradicionalno racunarstvo.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9252-20A3-4EE6-AE8E-E9284F439CBE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</a:t>
            </a:r>
            <a:r>
              <a:rPr lang="sr-Latn-RS" dirty="0" smtClean="0"/>
              <a:t>čnost,</a:t>
            </a:r>
            <a:r>
              <a:rPr lang="sr-Latn-RS" baseline="0" dirty="0" smtClean="0"/>
              <a:t> p</a:t>
            </a:r>
            <a:r>
              <a:rPr lang="sr-Latn-RS" dirty="0" smtClean="0"/>
              <a:t>reciznost</a:t>
            </a:r>
            <a:r>
              <a:rPr lang="sr-Latn-RS" baseline="0" dirty="0" smtClean="0"/>
              <a:t> i određenost predstavljaju osnovu na kojoj počiva tradicionalno racunarstvo.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9252-20A3-4EE6-AE8E-E9284F439CBE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</a:t>
            </a:r>
            <a:r>
              <a:rPr lang="sr-Latn-RS" dirty="0" smtClean="0"/>
              <a:t>čnost,</a:t>
            </a:r>
            <a:r>
              <a:rPr lang="sr-Latn-RS" baseline="0" dirty="0" smtClean="0"/>
              <a:t> p</a:t>
            </a:r>
            <a:r>
              <a:rPr lang="sr-Latn-RS" dirty="0" smtClean="0"/>
              <a:t>reciznost</a:t>
            </a:r>
            <a:r>
              <a:rPr lang="sr-Latn-RS" baseline="0" dirty="0" smtClean="0"/>
              <a:t> i određenost predstavljaju osnovu na kojoj počiva tradicionalno racunarstvo.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9252-20A3-4EE6-AE8E-E9284F439CBE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</a:t>
            </a:r>
            <a:r>
              <a:rPr lang="sr-Latn-RS" dirty="0" smtClean="0"/>
              <a:t>čnost,</a:t>
            </a:r>
            <a:r>
              <a:rPr lang="sr-Latn-RS" baseline="0" dirty="0" smtClean="0"/>
              <a:t> p</a:t>
            </a:r>
            <a:r>
              <a:rPr lang="sr-Latn-RS" dirty="0" smtClean="0"/>
              <a:t>reciznost</a:t>
            </a:r>
            <a:r>
              <a:rPr lang="sr-Latn-RS" baseline="0" dirty="0" smtClean="0"/>
              <a:t> i određenost predstavljaju osnovu na kojoj počiva tradicionalno racunarstvo.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9252-20A3-4EE6-AE8E-E9284F439CBE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</a:t>
            </a:r>
            <a:r>
              <a:rPr lang="sr-Latn-RS" dirty="0" smtClean="0"/>
              <a:t>čnost,</a:t>
            </a:r>
            <a:r>
              <a:rPr lang="sr-Latn-RS" baseline="0" dirty="0" smtClean="0"/>
              <a:t> p</a:t>
            </a:r>
            <a:r>
              <a:rPr lang="sr-Latn-RS" dirty="0" smtClean="0"/>
              <a:t>reciznost</a:t>
            </a:r>
            <a:r>
              <a:rPr lang="sr-Latn-RS" baseline="0" dirty="0" smtClean="0"/>
              <a:t> i određenost predstavljaju osnovu na kojoj počiva tradicionalno racunarstvo.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9252-20A3-4EE6-AE8E-E9284F439CBE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609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SC012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CAFA19-9C24-4644-97E0-80293C75A80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118C5C-414F-4381-8C7A-FE72502C57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D19DD8-8926-4492-9C6A-8C9CBD7451E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DCD863C-23B6-4E90-A679-974DB734681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57628"/>
            <a:ext cx="68580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0023B5-F605-4322-8A04-AD35F90E605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1825170" y="1048656"/>
            <a:ext cx="678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>
            <a:lvl1pPr algn="r">
              <a:buNone/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518892-E033-4B12-94F5-E36D3B136A5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B810ED-D49A-4941-A572-07BD00D869D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DD3CC-B462-4D51-9CD4-95BB110B102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88FC81-4C11-45E7-B773-727E92440D9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E475C3-B290-4B30-8F79-BDAF7202A18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A3965B-A827-42DA-885A-FD901D4047D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274993-54C1-459C-B070-9A822D043AD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EE856FC-954B-4621-BC83-7929BBF700D3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umed.edu/~dking2/intro/bldcells.htm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obradovic.djordje@gmail.com" TargetMode="External"/><Relationship Id="rId2" Type="http://schemas.openxmlformats.org/officeDocument/2006/relationships/hyperlink" Target="mailto:obrad@uns.ac.r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hyperlink" Target="mailto:jocicmarko@gmail.co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KjEODPZhMo" TargetMode="External"/><Relationship Id="rId2" Type="http://schemas.openxmlformats.org/officeDocument/2006/relationships/hyperlink" Target="https://www.youtube.com/watch?v=eU93VmFyZb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4iyoU95UZRE&amp;t=0m19s" TargetMode="External"/><Relationship Id="rId4" Type="http://schemas.openxmlformats.org/officeDocument/2006/relationships/hyperlink" Target="https://www.youtube.com/watch?v=xkEA0Qil704&amp;index=77&amp;list=UUXOLJc64k26C1cKMayI8Oxw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isakov.m@gmail.com" TargetMode="External"/><Relationship Id="rId7" Type="http://schemas.openxmlformats.org/officeDocument/2006/relationships/image" Target="../media/image5.jpeg"/><Relationship Id="rId2" Type="http://schemas.openxmlformats.org/officeDocument/2006/relationships/hyperlink" Target="mailto:andjelic.stefan10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mailto:ivanperic.info@gmail.com" TargetMode="External"/><Relationship Id="rId4" Type="http://schemas.openxmlformats.org/officeDocument/2006/relationships/hyperlink" Target="mailto:kondicm@uns.ac.rs" TargetMode="External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Hxs7JlXCkw" TargetMode="External"/><Relationship Id="rId2" Type="http://schemas.openxmlformats.org/officeDocument/2006/relationships/hyperlink" Target="https://www.youtube.com/watch?v=1nL5ulsWMY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atthewzeiler.com/pubs/arxive2013/arxive2013.pdf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-net.org/download-images" TargetMode="External"/><Relationship Id="rId2" Type="http://schemas.openxmlformats.org/officeDocument/2006/relationships/hyperlink" Target="http://www.matthewzeiler.com/pubs/arxive2013/arxive2013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.nyu.edu/~roweis/data.html" TargetMode="External"/><Relationship Id="rId4" Type="http://schemas.openxmlformats.org/officeDocument/2006/relationships/hyperlink" Target="http://myselph.de/neuralNet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toronto.edu/~graves/handwriting.cgi?text=This+is+something+new&amp;style=&amp;bias=0.15&amp;samples=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5715000"/>
            <a:ext cx="7772400" cy="555625"/>
          </a:xfrm>
        </p:spPr>
        <p:txBody>
          <a:bodyPr/>
          <a:lstStyle/>
          <a:p>
            <a:r>
              <a:rPr lang="en-US" sz="2000" dirty="0" smtClean="0">
                <a:latin typeface="Comic Sans MS" pitchFamily="66" charset="0"/>
              </a:rPr>
              <a:t>2015.</a:t>
            </a:r>
            <a:endParaRPr lang="en-US" sz="1200" dirty="0">
              <a:latin typeface="Comic Sans MS" pitchFamily="66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124200"/>
            <a:ext cx="6400800" cy="685800"/>
          </a:xfrm>
        </p:spPr>
        <p:txBody>
          <a:bodyPr/>
          <a:lstStyle/>
          <a:p>
            <a:r>
              <a:rPr lang="en-US" sz="2800" dirty="0" smtClean="0">
                <a:latin typeface="Comic Sans MS" pitchFamily="66" charset="0"/>
              </a:rPr>
              <a:t>Soft computing</a:t>
            </a:r>
            <a:endParaRPr lang="en-US" sz="2800" dirty="0">
              <a:latin typeface="Comic Sans MS" pitchFamily="66" charset="0"/>
            </a:endParaRPr>
          </a:p>
        </p:txBody>
      </p:sp>
      <p:sp>
        <p:nvSpPr>
          <p:cNvPr id="2054" name="Line 6"/>
          <p:cNvSpPr>
            <a:spLocks noChangeShapeType="1"/>
          </p:cNvSpPr>
          <p:nvPr/>
        </p:nvSpPr>
        <p:spPr bwMode="auto">
          <a:xfrm>
            <a:off x="1981200" y="1295400"/>
            <a:ext cx="678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67000" y="838200"/>
            <a:ext cx="609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 smtClean="0">
                <a:latin typeface="Comic Sans MS" pitchFamily="66" charset="0"/>
              </a:rPr>
              <a:t>Katedra za informatiku</a:t>
            </a:r>
            <a:r>
              <a:rPr lang="en-US" sz="1600" dirty="0" smtClean="0">
                <a:latin typeface="Comic Sans MS" pitchFamily="66" charset="0"/>
              </a:rPr>
              <a:t>, </a:t>
            </a:r>
            <a:r>
              <a:rPr lang="sr-Latn-RS" sz="1600" dirty="0" smtClean="0">
                <a:latin typeface="Comic Sans MS" pitchFamily="66" charset="0"/>
              </a:rPr>
              <a:t>Fakultet tehničkih nauka</a:t>
            </a:r>
            <a:r>
              <a:rPr lang="en-US" sz="1600" dirty="0" smtClean="0">
                <a:latin typeface="Comic Sans MS" pitchFamily="66" charset="0"/>
              </a:rPr>
              <a:t>,</a:t>
            </a:r>
            <a:r>
              <a:rPr lang="sr-Latn-RS" sz="1600" dirty="0" smtClean="0">
                <a:latin typeface="Comic Sans MS" pitchFamily="66" charset="0"/>
              </a:rPr>
              <a:t> Novi Sad</a:t>
            </a:r>
          </a:p>
        </p:txBody>
      </p:sp>
      <p:sp>
        <p:nvSpPr>
          <p:cNvPr id="6" name="Rectangle 5"/>
          <p:cNvSpPr/>
          <p:nvPr/>
        </p:nvSpPr>
        <p:spPr>
          <a:xfrm>
            <a:off x="3200400" y="3886200"/>
            <a:ext cx="22252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z="2000" dirty="0" smtClean="0">
                <a:latin typeface="Comic Sans MS" pitchFamily="66" charset="0"/>
              </a:rPr>
              <a:t>Đorđe Obradović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66800" y="1981200"/>
            <a:ext cx="1151277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200" b="1" dirty="0" smtClean="0">
                <a:latin typeface="Comic Sans MS" pitchFamily="66" charset="0"/>
              </a:rPr>
              <a:t>Nepreciznost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57800" y="609600"/>
            <a:ext cx="317907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400" b="1" dirty="0" smtClean="0">
                <a:latin typeface="Comic Sans MS" pitchFamily="66" charset="0"/>
                <a:cs typeface="Vijaya" pitchFamily="34" charset="0"/>
              </a:rPr>
              <a:t>MODELIRANJE NEPRECIZNOSTI</a:t>
            </a:r>
            <a:endParaRPr lang="en-US" sz="1400" b="1" dirty="0">
              <a:latin typeface="Comic Sans MS" pitchFamily="66" charset="0"/>
              <a:cs typeface="Vijaya" pitchFamily="34" charset="0"/>
            </a:endParaRPr>
          </a:p>
        </p:txBody>
      </p:sp>
      <p:pic>
        <p:nvPicPr>
          <p:cNvPr id="49154" name="Picture 2" descr="http://cdn3.bigcommerce.com/s-lgdi92x/products/87/images/313/P5010931__05170.1398929675.1280.1280.JPG?c=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667000"/>
            <a:ext cx="4002063" cy="2667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4419600" y="1219200"/>
            <a:ext cx="4572000" cy="40626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GPS CHIPSET SPEC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* 167 channel Venus 8 engine</a:t>
            </a:r>
            <a:br>
              <a:rPr lang="en-US" sz="1600" dirty="0" smtClean="0"/>
            </a:br>
            <a:r>
              <a:rPr lang="en-US" sz="1600" dirty="0" smtClean="0"/>
              <a:t>* uses GPS, SBAS, QZSS signals</a:t>
            </a:r>
            <a:br>
              <a:rPr lang="en-US" sz="1600" dirty="0" smtClean="0"/>
            </a:br>
            <a:r>
              <a:rPr lang="en-US" sz="1600" dirty="0" smtClean="0"/>
              <a:t>* 1 ~ 20 Hz update rate</a:t>
            </a:r>
            <a:br>
              <a:rPr lang="en-US" sz="1600" dirty="0" smtClean="0"/>
            </a:br>
            <a:r>
              <a:rPr lang="en-US" sz="1600" b="1" dirty="0" smtClean="0">
                <a:solidFill>
                  <a:srgbClr val="FF0000"/>
                </a:solidFill>
              </a:rPr>
              <a:t>* Position accuracy 2.5m CEP 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b="1" dirty="0" smtClean="0">
                <a:solidFill>
                  <a:srgbClr val="FF0000"/>
                </a:solidFill>
              </a:rPr>
              <a:t>* Velocity accuracy 0.1m/sec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* Warm start TTFF under open sky 29sec average</a:t>
            </a:r>
            <a:br>
              <a:rPr lang="en-US" sz="1600" dirty="0" smtClean="0"/>
            </a:br>
            <a:r>
              <a:rPr lang="en-US" sz="1600" dirty="0" smtClean="0"/>
              <a:t>* Cold start TTFF under open sky 30sec average</a:t>
            </a:r>
            <a:br>
              <a:rPr lang="en-US" sz="1600" dirty="0" smtClean="0"/>
            </a:br>
            <a:r>
              <a:rPr lang="en-US" sz="1600" dirty="0" smtClean="0"/>
              <a:t>* Cold start sensitivity -148dBm</a:t>
            </a:r>
            <a:br>
              <a:rPr lang="en-US" sz="1600" dirty="0" smtClean="0"/>
            </a:br>
            <a:r>
              <a:rPr lang="en-US" sz="1600" dirty="0" smtClean="0"/>
              <a:t>* Tracking sensitivity -165dBm</a:t>
            </a:r>
            <a:br>
              <a:rPr lang="en-US" sz="1600" dirty="0" smtClean="0"/>
            </a:br>
            <a:r>
              <a:rPr lang="en-US" sz="1600" dirty="0" smtClean="0"/>
              <a:t>* Operating range : (altitude &lt; 18km) or (speed &lt; 515m/sec), both not exceeded simultaneously</a:t>
            </a:r>
            <a:br>
              <a:rPr lang="en-US" sz="1600" dirty="0" smtClean="0"/>
            </a:br>
            <a:r>
              <a:rPr lang="en-US" sz="1600" b="1" dirty="0" smtClean="0">
                <a:solidFill>
                  <a:srgbClr val="FF0000"/>
                </a:solidFill>
              </a:rPr>
              <a:t>* Atomic clock synchronized P1PPS time reference with +/-10nsec accuracy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66800" y="1981200"/>
            <a:ext cx="1151277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200" b="1" dirty="0" smtClean="0">
                <a:latin typeface="Comic Sans MS" pitchFamily="66" charset="0"/>
              </a:rPr>
              <a:t>Nepreciznost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57800" y="609600"/>
            <a:ext cx="317907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400" b="1" dirty="0" smtClean="0">
                <a:latin typeface="Comic Sans MS" pitchFamily="66" charset="0"/>
                <a:cs typeface="Vijaya" pitchFamily="34" charset="0"/>
              </a:rPr>
              <a:t>MODELIRANJE NEPRECIZNOSTI</a:t>
            </a:r>
            <a:endParaRPr lang="en-US" sz="1400" b="1" dirty="0">
              <a:latin typeface="Comic Sans MS" pitchFamily="66" charset="0"/>
              <a:cs typeface="Vijaya" pitchFamily="34" charset="0"/>
            </a:endParaRPr>
          </a:p>
        </p:txBody>
      </p:sp>
      <p:pic>
        <p:nvPicPr>
          <p:cNvPr id="50179" name="Picture 3" descr="C:\Users\djordje\Downloads\image (7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1143000"/>
            <a:ext cx="6426482" cy="541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257800" y="609600"/>
            <a:ext cx="317907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400" b="1" dirty="0" smtClean="0">
                <a:latin typeface="Comic Sans MS" pitchFamily="66" charset="0"/>
                <a:cs typeface="Vijaya" pitchFamily="34" charset="0"/>
              </a:rPr>
              <a:t>MODELIRANJE NEPRECIZNOSTI</a:t>
            </a:r>
            <a:endParaRPr lang="en-US" sz="1400" b="1" dirty="0">
              <a:latin typeface="Comic Sans MS" pitchFamily="66" charset="0"/>
              <a:cs typeface="Vijaya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81000" y="1828800"/>
            <a:ext cx="7696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2000" dirty="0" smtClean="0">
                <a:solidFill>
                  <a:srgbClr val="008000"/>
                </a:solidFill>
                <a:latin typeface="Comic Sans MS" pitchFamily="66" charset="0"/>
              </a:rPr>
              <a:t>Model realnog sistema – aproksimacija</a:t>
            </a:r>
          </a:p>
        </p:txBody>
      </p:sp>
      <p:pic>
        <p:nvPicPr>
          <p:cNvPr id="20" name="Picture 4" descr="http://tekstovi-pesama.com/g_img2/0/e/653145/earth-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667000"/>
            <a:ext cx="3200400" cy="3200401"/>
          </a:xfrm>
          <a:prstGeom prst="rect">
            <a:avLst/>
          </a:prstGeom>
          <a:noFill/>
        </p:spPr>
      </p:pic>
      <p:pic>
        <p:nvPicPr>
          <p:cNvPr id="21" name="Picture 6" descr="http://www.how-to-draw-cartoons-online.com/image-files/cartoon_earth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2667000"/>
            <a:ext cx="3429000" cy="30998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djordje\Downloads\20151004_1711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066800"/>
            <a:ext cx="8839200" cy="53295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Primeri korišćenja</a:t>
            </a:r>
            <a:endParaRPr lang="en-US" dirty="0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0" y="1571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0" y="8667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0" y="8667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0" y="8667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0" y="8667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0" y="1047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0" y="9715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0" y="9048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0" y="9048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0" y="16573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52400"/>
            <a:ext cx="8528262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Primeri korišćenja</a:t>
            </a:r>
            <a:endParaRPr lang="en-US" dirty="0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0" y="1571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0" y="8667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0" y="8667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0" y="8667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0" y="8667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0" y="1047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0" y="9715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0" y="9048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0" y="9048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0" y="16573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0" y="942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76200"/>
            <a:ext cx="8627428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257800" y="609600"/>
            <a:ext cx="317907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400" b="1" dirty="0" smtClean="0">
                <a:latin typeface="Comic Sans MS" pitchFamily="66" charset="0"/>
                <a:cs typeface="Vijaya" pitchFamily="34" charset="0"/>
              </a:rPr>
              <a:t>MODELIRANJE NEPRECIZNOSTI</a:t>
            </a:r>
            <a:endParaRPr lang="en-US" sz="1400" b="1" dirty="0">
              <a:latin typeface="Comic Sans MS" pitchFamily="66" charset="0"/>
              <a:cs typeface="Vijaya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905000"/>
            <a:ext cx="5410200" cy="343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Straight Connector 6"/>
          <p:cNvCxnSpPr/>
          <p:nvPr/>
        </p:nvCxnSpPr>
        <p:spPr>
          <a:xfrm>
            <a:off x="1600200" y="2715064"/>
            <a:ext cx="6248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600200" y="2923736"/>
            <a:ext cx="6248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00200" y="3357496"/>
            <a:ext cx="6248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600200" y="3550916"/>
            <a:ext cx="6248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00200" y="3870948"/>
            <a:ext cx="6248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600200" y="4120640"/>
            <a:ext cx="6248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00200" y="4553216"/>
            <a:ext cx="6248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00200" y="4746636"/>
            <a:ext cx="6248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00200" y="5094804"/>
            <a:ext cx="6248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600200" y="2336412"/>
            <a:ext cx="6248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257800" y="609600"/>
            <a:ext cx="317907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400" b="1" dirty="0" smtClean="0">
                <a:latin typeface="Comic Sans MS" pitchFamily="66" charset="0"/>
                <a:cs typeface="Vijaya" pitchFamily="34" charset="0"/>
              </a:rPr>
              <a:t>MODELIRANJE NEPRECIZNOSTI</a:t>
            </a:r>
            <a:endParaRPr lang="en-US" sz="1400" b="1" dirty="0">
              <a:latin typeface="Comic Sans MS" pitchFamily="66" charset="0"/>
              <a:cs typeface="Vijaya" pitchFamily="34" charset="0"/>
            </a:endParaRPr>
          </a:p>
        </p:txBody>
      </p:sp>
      <p:pic>
        <p:nvPicPr>
          <p:cNvPr id="17" name="Picture 2" descr="C:\Users\djordje\Pictures\2012-12-18 cv2\cv2 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828800"/>
            <a:ext cx="8401824" cy="3581400"/>
          </a:xfrm>
          <a:prstGeom prst="rect">
            <a:avLst/>
          </a:prstGeom>
          <a:noFill/>
        </p:spPr>
      </p:pic>
      <p:cxnSp>
        <p:nvCxnSpPr>
          <p:cNvPr id="19" name="Straight Connector 18"/>
          <p:cNvCxnSpPr/>
          <p:nvPr/>
        </p:nvCxnSpPr>
        <p:spPr>
          <a:xfrm flipV="1">
            <a:off x="745939" y="2438400"/>
            <a:ext cx="7848600" cy="89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45939" y="2483220"/>
            <a:ext cx="7848600" cy="89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45939" y="2658035"/>
            <a:ext cx="7848600" cy="89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745939" y="2689410"/>
            <a:ext cx="7848600" cy="89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5939" y="2846295"/>
            <a:ext cx="7848600" cy="89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45939" y="2895600"/>
            <a:ext cx="7848600" cy="89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5939" y="3043520"/>
            <a:ext cx="7848600" cy="89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745939" y="3092825"/>
            <a:ext cx="7848600" cy="89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45939" y="3249710"/>
            <a:ext cx="7848600" cy="89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45939" y="3307980"/>
            <a:ext cx="7848600" cy="89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Motivacija</a:t>
            </a:r>
            <a:endParaRPr lang="en-US" dirty="0"/>
          </a:p>
        </p:txBody>
      </p:sp>
      <p:pic>
        <p:nvPicPr>
          <p:cNvPr id="1027" name="Picture 3" descr="C:\Users\djordje\Pictures\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1219200"/>
            <a:ext cx="4953000" cy="3714750"/>
          </a:xfrm>
          <a:prstGeom prst="rect">
            <a:avLst/>
          </a:prstGeom>
          <a:noFill/>
        </p:spPr>
      </p:pic>
      <p:pic>
        <p:nvPicPr>
          <p:cNvPr id="1026" name="Picture 2" descr="C:\Users\djordje\Pictures\P50700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438400"/>
            <a:ext cx="4064000" cy="304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Motivacija</a:t>
            </a:r>
            <a:endParaRPr lang="en-US" dirty="0"/>
          </a:p>
        </p:txBody>
      </p:sp>
      <p:pic>
        <p:nvPicPr>
          <p:cNvPr id="4098" name="Picture 2" descr="http://www.siumed.edu/~dking2/intro/images/NB1n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752600"/>
            <a:ext cx="4071786" cy="320992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6400800"/>
            <a:ext cx="5867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http://www.siumed.edu/~dking2/intro/bldcells.htm</a:t>
            </a:r>
            <a:endParaRPr lang="en-US" dirty="0"/>
          </a:p>
        </p:txBody>
      </p:sp>
      <p:pic>
        <p:nvPicPr>
          <p:cNvPr id="4100" name="Picture 4" descr="http://www.siumed.edu/~dking2/intro/images/SC1en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2438400"/>
            <a:ext cx="4549140" cy="3581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Nastavnici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materijali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doc. </a:t>
            </a: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sr-Latn-RS" dirty="0" smtClean="0"/>
              <a:t>Đorđe Obradović</a:t>
            </a:r>
          </a:p>
          <a:p>
            <a:pPr lvl="1"/>
            <a:r>
              <a:rPr lang="sr-Latn-RS" dirty="0" smtClean="0">
                <a:hlinkClick r:id="rId2"/>
              </a:rPr>
              <a:t>obrad</a:t>
            </a:r>
            <a:r>
              <a:rPr lang="en-US" dirty="0" smtClean="0">
                <a:hlinkClick r:id="rId2"/>
              </a:rPr>
              <a:t>@</a:t>
            </a:r>
            <a:r>
              <a:rPr lang="en-US" dirty="0" err="1" smtClean="0">
                <a:hlinkClick r:id="rId2"/>
              </a:rPr>
              <a:t>uns.ac.rs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obradovic.djordje@gmail.com</a:t>
            </a:r>
            <a:endParaRPr lang="sr-Latn-RS" dirty="0" smtClean="0"/>
          </a:p>
          <a:p>
            <a:pPr lvl="1"/>
            <a:r>
              <a:rPr lang="sr-Latn-RS" dirty="0" smtClean="0"/>
              <a:t>konsultacije: </a:t>
            </a:r>
            <a:r>
              <a:rPr lang="en-US" dirty="0" err="1" smtClean="0"/>
              <a:t>sreda</a:t>
            </a:r>
            <a:r>
              <a:rPr lang="sr-Latn-RS" dirty="0" smtClean="0"/>
              <a:t> 12:</a:t>
            </a:r>
            <a:r>
              <a:rPr lang="en-US" dirty="0" smtClean="0"/>
              <a:t>00</a:t>
            </a:r>
            <a:r>
              <a:rPr lang="sr-Latn-RS" dirty="0" smtClean="0"/>
              <a:t> </a:t>
            </a:r>
            <a:r>
              <a:rPr lang="en-US" dirty="0" smtClean="0"/>
              <a:t>Park city</a:t>
            </a:r>
          </a:p>
          <a:p>
            <a:endParaRPr lang="sr-Latn-RS" dirty="0" smtClean="0"/>
          </a:p>
          <a:p>
            <a:r>
              <a:rPr lang="en-US" dirty="0" smtClean="0"/>
              <a:t>Marko </a:t>
            </a:r>
            <a:r>
              <a:rPr lang="en-US" dirty="0" err="1" smtClean="0"/>
              <a:t>Joci</a:t>
            </a:r>
            <a:r>
              <a:rPr lang="sr-Latn-RS" dirty="0" smtClean="0"/>
              <a:t>ć</a:t>
            </a:r>
          </a:p>
          <a:p>
            <a:pPr lvl="1"/>
            <a:r>
              <a:rPr lang="en-US" dirty="0" smtClean="0">
                <a:hlinkClick r:id="rId4"/>
              </a:rPr>
              <a:t>jocicmarko@gmail.com</a:t>
            </a:r>
            <a:endParaRPr lang="sr-Latn-RS" dirty="0" smtClean="0"/>
          </a:p>
          <a:p>
            <a:pPr>
              <a:buNone/>
            </a:pPr>
            <a:endParaRPr lang="sr-Latn-RS" dirty="0" smtClean="0"/>
          </a:p>
          <a:p>
            <a:pPr lvl="1">
              <a:buNone/>
            </a:pPr>
            <a:endParaRPr lang="sr-Latn-RS" dirty="0" smtClean="0"/>
          </a:p>
          <a:p>
            <a:endParaRPr lang="sr-Latn-RS" dirty="0"/>
          </a:p>
          <a:p>
            <a:endParaRPr lang="sr-Latn-RS" dirty="0" smtClean="0"/>
          </a:p>
          <a:p>
            <a:endParaRPr lang="sr-Latn-R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1361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61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6199" name="Rectangle 7"/>
          <p:cNvSpPr>
            <a:spLocks noChangeArrowheads="1"/>
          </p:cNvSpPr>
          <p:nvPr/>
        </p:nvSpPr>
        <p:spPr bwMode="auto">
          <a:xfrm>
            <a:off x="0" y="1381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36201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6202" name="Rectangle 10"/>
          <p:cNvSpPr>
            <a:spLocks noChangeArrowheads="1"/>
          </p:cNvSpPr>
          <p:nvPr/>
        </p:nvSpPr>
        <p:spPr bwMode="auto">
          <a:xfrm>
            <a:off x="0" y="1943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28674" name="Picture 2" descr="Djordje Obradovic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2743200"/>
            <a:ext cx="1943100" cy="1943101"/>
          </a:xfrm>
          <a:prstGeom prst="rect">
            <a:avLst/>
          </a:prstGeom>
          <a:noFill/>
        </p:spPr>
      </p:pic>
      <p:pic>
        <p:nvPicPr>
          <p:cNvPr id="28676" name="Picture 4" descr="https://i1.rgstatic.net/ii/profile.image/AS%3A279425951256598%401443631746654_l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0600" y="4800600"/>
            <a:ext cx="1447800" cy="15282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Motivacija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638" y="938213"/>
            <a:ext cx="8848725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Motivacija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0"/>
            <a:ext cx="7131430" cy="401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3294753"/>
            <a:ext cx="6329362" cy="3563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Motivacija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638" y="938213"/>
            <a:ext cx="8848725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Motivacija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143000"/>
            <a:ext cx="55626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Motivacija</a:t>
            </a:r>
            <a:endParaRPr lang="en-US" dirty="0"/>
          </a:p>
        </p:txBody>
      </p:sp>
      <p:pic>
        <p:nvPicPr>
          <p:cNvPr id="5122" name="Picture 2" descr="facial-recognition-algorithm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752600"/>
            <a:ext cx="7253029" cy="4267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Motivacija</a:t>
            </a:r>
            <a:endParaRPr 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752600"/>
            <a:ext cx="7000875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4114800"/>
            <a:ext cx="70104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Motivacija</a:t>
            </a:r>
            <a:endParaRPr 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752600"/>
            <a:ext cx="7000875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4114800"/>
            <a:ext cx="70104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514600"/>
            <a:ext cx="8678603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Motivacija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2057400"/>
            <a:ext cx="579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https://www.youtube.com/watch?v=eU93VmFyZbg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3124200"/>
            <a:ext cx="8305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mic Sans MS" pitchFamily="66" charset="0"/>
                <a:hlinkClick r:id="rId3"/>
              </a:rPr>
              <a:t>https://www.youtube.com/watch?v=rKjEODPZhMo</a:t>
            </a:r>
            <a:endParaRPr lang="en-US" dirty="0" smtClean="0">
              <a:latin typeface="Comic Sans MS" pitchFamily="66" charset="0"/>
            </a:endParaRPr>
          </a:p>
          <a:p>
            <a:endParaRPr lang="sr-Latn-RS" dirty="0" smtClean="0">
              <a:latin typeface="Comic Sans MS" pitchFamily="66" charset="0"/>
              <a:hlinkClick r:id="rId4"/>
            </a:endParaRPr>
          </a:p>
          <a:p>
            <a:r>
              <a:rPr lang="en-US" dirty="0" smtClean="0">
                <a:latin typeface="Comic Sans MS" pitchFamily="66" charset="0"/>
                <a:hlinkClick r:id="rId4"/>
              </a:rPr>
              <a:t>https://www.youtube.com/watch?v=xkEA0Qil704&amp;index=77&amp;list=UUXOLJc64k26C1cKMayI8Oxw</a:t>
            </a:r>
            <a:endParaRPr lang="en-US" dirty="0" smtClean="0">
              <a:latin typeface="Comic Sans MS" pitchFamily="66" charset="0"/>
            </a:endParaRPr>
          </a:p>
          <a:p>
            <a:endParaRPr lang="sr-Latn-RS" dirty="0" smtClean="0">
              <a:latin typeface="Comic Sans MS" pitchFamily="66" charset="0"/>
              <a:hlinkClick r:id="rId5"/>
            </a:endParaRPr>
          </a:p>
          <a:p>
            <a:r>
              <a:rPr lang="en-US" dirty="0" smtClean="0">
                <a:latin typeface="Comic Sans MS" pitchFamily="66" charset="0"/>
                <a:hlinkClick r:id="rId5"/>
              </a:rPr>
              <a:t>https://www.youtube.com/watch?v=4iyoU95UZRE&amp;t=0m19s</a:t>
            </a:r>
            <a:endParaRPr lang="en-US" dirty="0" smtClean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19200" y="3352800"/>
            <a:ext cx="111440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400" dirty="0" smtClean="0">
                <a:latin typeface="Comic Sans MS" pitchFamily="66" charset="0"/>
                <a:cs typeface="Vijaya" pitchFamily="34" charset="0"/>
              </a:rPr>
              <a:t>PROBLEMI</a:t>
            </a:r>
            <a:endParaRPr lang="en-US" sz="1400" dirty="0">
              <a:latin typeface="Comic Sans MS" pitchFamily="66" charset="0"/>
              <a:cs typeface="Vijay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7123639">
            <a:off x="5296708" y="2941322"/>
            <a:ext cx="400110" cy="499496"/>
          </a:xfrm>
          <a:prstGeom prst="rect">
            <a:avLst/>
          </a:prstGeom>
          <a:noFill/>
          <a:ln>
            <a:noFill/>
          </a:ln>
        </p:spPr>
        <p:txBody>
          <a:bodyPr vert="vert270" wrap="none" rtlCol="0">
            <a:spAutoFit/>
          </a:bodyPr>
          <a:lstStyle/>
          <a:p>
            <a:r>
              <a:rPr lang="sr-Latn-RS" sz="1400" dirty="0" smtClean="0">
                <a:latin typeface="Comic Sans MS" pitchFamily="66" charset="0"/>
              </a:rPr>
              <a:t>Alati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0" y="4114800"/>
            <a:ext cx="825867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200" dirty="0" smtClean="0">
                <a:latin typeface="Comic Sans MS" pitchFamily="66" charset="0"/>
              </a:rPr>
              <a:t>Finansije</a:t>
            </a:r>
            <a:endParaRPr lang="en-US" sz="1200" dirty="0">
              <a:latin typeface="Comic Sans MS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0" y="4770120"/>
            <a:ext cx="809837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200" dirty="0" smtClean="0">
                <a:latin typeface="Comic Sans MS" pitchFamily="66" charset="0"/>
              </a:rPr>
              <a:t>Robotika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2000" y="5196840"/>
            <a:ext cx="147027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200" dirty="0" smtClean="0">
                <a:latin typeface="Comic Sans MS" pitchFamily="66" charset="0"/>
              </a:rPr>
              <a:t>Igre zabava sport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0" y="5623560"/>
            <a:ext cx="81945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200" dirty="0" smtClean="0">
                <a:latin typeface="Comic Sans MS" pitchFamily="66" charset="0"/>
              </a:rPr>
              <a:t>Medicina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2000" y="6050280"/>
            <a:ext cx="53893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200" dirty="0" smtClean="0">
                <a:latin typeface="Comic Sans MS" pitchFamily="66" charset="0"/>
              </a:rPr>
              <a:t>WEB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000" y="6477000"/>
            <a:ext cx="1965603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200" dirty="0" smtClean="0">
                <a:latin typeface="Comic Sans MS" pitchFamily="66" charset="0"/>
              </a:rPr>
              <a:t>Poljoprivreda i industrija</a:t>
            </a:r>
          </a:p>
        </p:txBody>
      </p:sp>
      <p:sp>
        <p:nvSpPr>
          <p:cNvPr id="16" name="TextBox 15"/>
          <p:cNvSpPr txBox="1"/>
          <p:nvPr/>
        </p:nvSpPr>
        <p:spPr>
          <a:xfrm rot="1873665">
            <a:off x="336832" y="3044170"/>
            <a:ext cx="65915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400" dirty="0" smtClean="0">
                <a:latin typeface="Comic Sans MS" pitchFamily="66" charset="0"/>
              </a:rPr>
              <a:t>Vrste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200" y="1676400"/>
            <a:ext cx="88838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200" dirty="0" smtClean="0">
                <a:latin typeface="Comic Sans MS" pitchFamily="66" charset="0"/>
              </a:rPr>
              <a:t>Planiranje</a:t>
            </a:r>
            <a:endParaRPr lang="en-US" sz="1200" dirty="0">
              <a:latin typeface="Comic Sans MS" pitchFamily="66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9789" y="1905000"/>
            <a:ext cx="1037463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200" dirty="0" smtClean="0">
                <a:latin typeface="Comic Sans MS" pitchFamily="66" charset="0"/>
              </a:rPr>
              <a:t>Odlučivanje</a:t>
            </a:r>
            <a:endParaRPr lang="en-US" sz="1200" dirty="0">
              <a:latin typeface="Comic Sans MS" pitchFamily="66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9789" y="2133600"/>
            <a:ext cx="167385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200" dirty="0" smtClean="0">
                <a:latin typeface="Comic Sans MS" pitchFamily="66" charset="0"/>
              </a:rPr>
              <a:t>Prepoznavanje oblika</a:t>
            </a:r>
            <a:endParaRPr lang="en-US" sz="1200" dirty="0">
              <a:latin typeface="Comic Sans MS" pitchFamily="66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9789" y="2390001"/>
            <a:ext cx="90281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200" dirty="0" smtClean="0">
                <a:latin typeface="Comic Sans MS" pitchFamily="66" charset="0"/>
              </a:rPr>
              <a:t>Predikcija</a:t>
            </a:r>
            <a:endParaRPr lang="en-US" sz="1200" dirty="0">
              <a:latin typeface="Comic Sans MS" pitchFamily="66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9789" y="2667000"/>
            <a:ext cx="1074333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200" dirty="0" smtClean="0">
                <a:latin typeface="Comic Sans MS" pitchFamily="66" charset="0"/>
              </a:rPr>
              <a:t>Dijagnostika</a:t>
            </a:r>
            <a:endParaRPr lang="en-US" sz="1200" dirty="0">
              <a:latin typeface="Comic Sans MS" pitchFamily="66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00400" y="3352800"/>
            <a:ext cx="103425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400" dirty="0" smtClean="0">
                <a:latin typeface="Comic Sans MS" pitchFamily="66" charset="0"/>
                <a:cs typeface="Vijaya" pitchFamily="34" charset="0"/>
              </a:rPr>
              <a:t>PROSTOR</a:t>
            </a:r>
            <a:endParaRPr lang="en-US" sz="1400" dirty="0">
              <a:latin typeface="Comic Sans MS" pitchFamily="66" charset="0"/>
              <a:cs typeface="Vijay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 rot="2275385">
            <a:off x="2586935" y="2865141"/>
            <a:ext cx="75052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400" dirty="0" smtClean="0">
                <a:latin typeface="Comic Sans MS" pitchFamily="66" charset="0"/>
              </a:rPr>
              <a:t>Stanje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90800" y="3962400"/>
            <a:ext cx="145745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400" dirty="0" smtClean="0">
                <a:latin typeface="Comic Sans MS" pitchFamily="66" charset="0"/>
              </a:rPr>
              <a:t>Promena stanja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90800" y="1125609"/>
            <a:ext cx="1306768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200" dirty="0" smtClean="0">
                <a:latin typeface="Comic Sans MS" pitchFamily="66" charset="0"/>
              </a:rPr>
              <a:t>Više dimenziono</a:t>
            </a:r>
            <a:endParaRPr lang="en-US" sz="1200" dirty="0">
              <a:latin typeface="Comic Sans MS" pitchFamily="66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90800" y="1475601"/>
            <a:ext cx="234872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200" dirty="0" smtClean="0">
                <a:latin typeface="Comic Sans MS" pitchFamily="66" charset="0"/>
              </a:rPr>
              <a:t>Određeno a češće neodređeno</a:t>
            </a:r>
            <a:endParaRPr lang="en-US" sz="1200" dirty="0">
              <a:latin typeface="Comic Sans MS" pitchFamily="66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90800" y="1859808"/>
            <a:ext cx="1909497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200" dirty="0" smtClean="0">
                <a:latin typeface="Comic Sans MS" pitchFamily="66" charset="0"/>
              </a:rPr>
              <a:t>Diskretno ili kontinualno</a:t>
            </a:r>
            <a:endParaRPr lang="en-US" sz="1200" dirty="0">
              <a:latin typeface="Comic Sans MS" pitchFamily="66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67400" y="1905000"/>
            <a:ext cx="23839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b="1" dirty="0" smtClean="0">
                <a:latin typeface="Comic Sans MS" pitchFamily="66" charset="0"/>
                <a:cs typeface="Vijaya" pitchFamily="34" charset="0"/>
              </a:rPr>
              <a:t>SOFT COMPUTING</a:t>
            </a:r>
            <a:endParaRPr lang="en-US" b="1" dirty="0">
              <a:latin typeface="Comic Sans MS" pitchFamily="66" charset="0"/>
              <a:cs typeface="Vijaya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19837775">
            <a:off x="252546" y="3834449"/>
            <a:ext cx="80182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400" dirty="0" smtClean="0">
                <a:latin typeface="Comic Sans MS" pitchFamily="66" charset="0"/>
              </a:rPr>
              <a:t>Domeni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91200" y="3429000"/>
            <a:ext cx="225574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600" dirty="0" smtClean="0">
                <a:latin typeface="Comic Sans MS" pitchFamily="66" charset="0"/>
              </a:rPr>
              <a:t>Neuralno računarstvo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91200" y="3886200"/>
            <a:ext cx="132600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600" dirty="0" smtClean="0">
                <a:latin typeface="Comic Sans MS" pitchFamily="66" charset="0"/>
              </a:rPr>
              <a:t>Fazi sistemi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791200" y="4385846"/>
            <a:ext cx="277672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600" dirty="0" smtClean="0">
                <a:latin typeface="Comic Sans MS" pitchFamily="66" charset="0"/>
              </a:rPr>
              <a:t>Probabilističko rasuđivanje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791200" y="4919246"/>
            <a:ext cx="236314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600" dirty="0" smtClean="0">
                <a:latin typeface="Comic Sans MS" pitchFamily="66" charset="0"/>
              </a:rPr>
              <a:t>Evolutivno računarstvo</a:t>
            </a:r>
          </a:p>
        </p:txBody>
      </p:sp>
      <p:cxnSp>
        <p:nvCxnSpPr>
          <p:cNvPr id="60" name="Straight Connector 59"/>
          <p:cNvCxnSpPr>
            <a:stCxn id="6" idx="3"/>
            <a:endCxn id="22" idx="1"/>
          </p:cNvCxnSpPr>
          <p:nvPr/>
        </p:nvCxnSpPr>
        <p:spPr>
          <a:xfrm>
            <a:off x="2333608" y="3506689"/>
            <a:ext cx="86679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6" idx="3"/>
            <a:endCxn id="6" idx="1"/>
          </p:cNvCxnSpPr>
          <p:nvPr/>
        </p:nvCxnSpPr>
        <p:spPr>
          <a:xfrm>
            <a:off x="948235" y="3368925"/>
            <a:ext cx="270965" cy="137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0" idx="3"/>
            <a:endCxn id="6" idx="1"/>
          </p:cNvCxnSpPr>
          <p:nvPr/>
        </p:nvCxnSpPr>
        <p:spPr>
          <a:xfrm flipV="1">
            <a:off x="1002839" y="3506689"/>
            <a:ext cx="216361" cy="285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-685800" y="5410200"/>
            <a:ext cx="24384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16" idx="0"/>
          </p:cNvCxnSpPr>
          <p:nvPr/>
        </p:nvCxnSpPr>
        <p:spPr>
          <a:xfrm rot="5400000" flipH="1" flipV="1">
            <a:off x="135263" y="2439730"/>
            <a:ext cx="1237667" cy="15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514600" y="1174008"/>
            <a:ext cx="0" cy="1645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029200" y="2819400"/>
            <a:ext cx="248556" cy="251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rot="5400000">
            <a:off x="4726972" y="4645628"/>
            <a:ext cx="1828800" cy="5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22" idx="3"/>
          </p:cNvCxnSpPr>
          <p:nvPr/>
        </p:nvCxnSpPr>
        <p:spPr>
          <a:xfrm flipV="1">
            <a:off x="4234657" y="2057400"/>
            <a:ext cx="1404143" cy="14492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791200" y="5452646"/>
            <a:ext cx="224292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mic Sans MS" pitchFamily="66" charset="0"/>
              </a:rPr>
              <a:t>Inteligencija</a:t>
            </a:r>
            <a:r>
              <a:rPr lang="en-US" sz="1600" dirty="0" smtClean="0">
                <a:latin typeface="Comic Sans MS" pitchFamily="66" charset="0"/>
              </a:rPr>
              <a:t> </a:t>
            </a:r>
            <a:r>
              <a:rPr lang="en-US" sz="1600" dirty="0" err="1" smtClean="0">
                <a:latin typeface="Comic Sans MS" pitchFamily="66" charset="0"/>
              </a:rPr>
              <a:t>mno</a:t>
            </a:r>
            <a:r>
              <a:rPr lang="sr-Latn-RS" sz="1600" dirty="0" smtClean="0">
                <a:latin typeface="Comic Sans MS" pitchFamily="66" charset="0"/>
              </a:rPr>
              <a:t>štva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895600" y="4419600"/>
            <a:ext cx="1343638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200" dirty="0" smtClean="0">
                <a:latin typeface="Comic Sans MS" pitchFamily="66" charset="0"/>
              </a:rPr>
              <a:t>Deterministička</a:t>
            </a:r>
            <a:endParaRPr lang="en-US" sz="1200" dirty="0">
              <a:latin typeface="Comic Sans MS" pitchFamily="66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971800" y="4876800"/>
            <a:ext cx="105670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200" dirty="0" smtClean="0">
                <a:latin typeface="Comic Sans MS" pitchFamily="66" charset="0"/>
              </a:rPr>
              <a:t>Stohastička</a:t>
            </a:r>
            <a:endParaRPr lang="en-US" sz="1200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  <p:bldP spid="34" grpId="0"/>
      <p:bldP spid="63" grpId="0"/>
      <p:bldP spid="71" grpId="0"/>
      <p:bldP spid="7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38200" y="2133600"/>
            <a:ext cx="701040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Primena i razvoj efikasnih tehnika računarske inteligencija u rešavanju kompleksnih problema u kojima postoji određeni stepen neodređenosti i nepreciznosti.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096000" y="609600"/>
            <a:ext cx="23839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b="1" dirty="0" smtClean="0">
                <a:latin typeface="Comic Sans MS" pitchFamily="66" charset="0"/>
                <a:cs typeface="Vijaya" pitchFamily="34" charset="0"/>
              </a:rPr>
              <a:t>SOFT COMPUTING</a:t>
            </a:r>
            <a:endParaRPr lang="en-US" b="1" dirty="0">
              <a:latin typeface="Comic Sans MS" pitchFamily="66" charset="0"/>
              <a:cs typeface="Vijay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Nastavnici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materijali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4343400" cy="4525963"/>
          </a:xfrm>
        </p:spPr>
        <p:txBody>
          <a:bodyPr/>
          <a:lstStyle/>
          <a:p>
            <a:r>
              <a:rPr lang="en-US" sz="2400" dirty="0" smtClean="0"/>
              <a:t>Stefan An</a:t>
            </a:r>
            <a:r>
              <a:rPr lang="sr-Latn-RS" sz="2400" dirty="0" smtClean="0"/>
              <a:t>đelić</a:t>
            </a:r>
            <a:endParaRPr lang="en-US" sz="2400" dirty="0" smtClean="0"/>
          </a:p>
          <a:p>
            <a:pPr lvl="1"/>
            <a:r>
              <a:rPr lang="sr-Latn-RS" sz="2000" dirty="0" smtClean="0">
                <a:hlinkClick r:id="rId2"/>
              </a:rPr>
              <a:t>andjelic.stefan10</a:t>
            </a:r>
            <a:r>
              <a:rPr lang="en-US" sz="2000" dirty="0" smtClean="0">
                <a:hlinkClick r:id="rId2"/>
              </a:rPr>
              <a:t>@</a:t>
            </a:r>
            <a:r>
              <a:rPr lang="sr-Latn-RS" sz="2000" dirty="0" smtClean="0">
                <a:hlinkClick r:id="rId2"/>
              </a:rPr>
              <a:t>gmail.com</a:t>
            </a:r>
            <a:endParaRPr lang="sr-Latn-RS" sz="2000" dirty="0" smtClean="0"/>
          </a:p>
          <a:p>
            <a:endParaRPr lang="sr-Latn-RS" sz="2400" dirty="0" smtClean="0"/>
          </a:p>
          <a:p>
            <a:r>
              <a:rPr lang="sr-Latn-RS" sz="2400" dirty="0" smtClean="0"/>
              <a:t>Mihailo Isakov</a:t>
            </a:r>
          </a:p>
          <a:p>
            <a:pPr lvl="1"/>
            <a:r>
              <a:rPr lang="sr-Latn-RS" sz="2000" dirty="0" smtClean="0">
                <a:hlinkClick r:id="rId3"/>
              </a:rPr>
              <a:t>isakov.m</a:t>
            </a:r>
            <a:r>
              <a:rPr lang="en-US" sz="2000" dirty="0" smtClean="0">
                <a:hlinkClick r:id="rId3"/>
              </a:rPr>
              <a:t>@</a:t>
            </a:r>
            <a:r>
              <a:rPr lang="en-US" sz="2000" dirty="0" err="1" smtClean="0">
                <a:hlinkClick r:id="rId3"/>
              </a:rPr>
              <a:t>gmail.com</a:t>
            </a:r>
            <a:endParaRPr lang="en-US" sz="2000" dirty="0" smtClean="0"/>
          </a:p>
          <a:p>
            <a:endParaRPr lang="sr-Latn-RS" sz="2400" dirty="0" smtClean="0"/>
          </a:p>
          <a:p>
            <a:r>
              <a:rPr lang="en-US" sz="2400" dirty="0" err="1" smtClean="0"/>
              <a:t>Miroslav</a:t>
            </a:r>
            <a:r>
              <a:rPr lang="en-US" sz="2400" dirty="0" smtClean="0"/>
              <a:t> </a:t>
            </a:r>
            <a:r>
              <a:rPr lang="en-US" sz="2400" dirty="0" err="1" smtClean="0"/>
              <a:t>Kondi</a:t>
            </a:r>
            <a:r>
              <a:rPr lang="sr-Latn-RS" sz="2400" dirty="0" smtClean="0"/>
              <a:t>ć</a:t>
            </a:r>
          </a:p>
          <a:p>
            <a:pPr lvl="1"/>
            <a:r>
              <a:rPr lang="en-US" sz="2000" dirty="0" smtClean="0">
                <a:hlinkClick r:id="rId4"/>
              </a:rPr>
              <a:t>kondicm@uns.ac.rs</a:t>
            </a:r>
            <a:endParaRPr lang="sr-Latn-RS" sz="2000" dirty="0" smtClean="0"/>
          </a:p>
          <a:p>
            <a:endParaRPr lang="sr-Latn-RS" sz="2400" dirty="0" smtClean="0"/>
          </a:p>
          <a:p>
            <a:r>
              <a:rPr lang="sr-Latn-RS" sz="2400" dirty="0" smtClean="0"/>
              <a:t>Ivan Perić</a:t>
            </a:r>
          </a:p>
          <a:p>
            <a:pPr lvl="1"/>
            <a:r>
              <a:rPr lang="en-US" sz="2000" dirty="0" smtClean="0">
                <a:hlinkClick r:id="rId5"/>
              </a:rPr>
              <a:t>ivanperic.info@gmail.com</a:t>
            </a:r>
            <a:endParaRPr lang="sr-Latn-RS" sz="2000" dirty="0" smtClean="0"/>
          </a:p>
          <a:p>
            <a:endParaRPr lang="sr-Latn-R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1361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61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6199" name="Rectangle 7"/>
          <p:cNvSpPr>
            <a:spLocks noChangeArrowheads="1"/>
          </p:cNvSpPr>
          <p:nvPr/>
        </p:nvSpPr>
        <p:spPr bwMode="auto">
          <a:xfrm>
            <a:off x="0" y="1381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36201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6202" name="Rectangle 10"/>
          <p:cNvSpPr>
            <a:spLocks noChangeArrowheads="1"/>
          </p:cNvSpPr>
          <p:nvPr/>
        </p:nvSpPr>
        <p:spPr bwMode="auto">
          <a:xfrm>
            <a:off x="0" y="1943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026" name="Picture 2" descr="Mihailo Isakov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2743200"/>
            <a:ext cx="1219200" cy="1219200"/>
          </a:xfrm>
          <a:prstGeom prst="rect">
            <a:avLst/>
          </a:prstGeom>
          <a:noFill/>
        </p:spPr>
      </p:pic>
      <p:pic>
        <p:nvPicPr>
          <p:cNvPr id="1028" name="Picture 4" descr="https://lh3.googleusercontent.com/-Jaa2RSPsRTM/AAAAAAAAAAI/AAAAAAAAA-o/eMTM7gxmK18/s120-c/photo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91200" y="3962400"/>
            <a:ext cx="1219200" cy="1219201"/>
          </a:xfrm>
          <a:prstGeom prst="rect">
            <a:avLst/>
          </a:prstGeom>
          <a:noFill/>
        </p:spPr>
      </p:pic>
      <p:pic>
        <p:nvPicPr>
          <p:cNvPr id="1029" name="Picture 5" descr="C:\Users\djordje\Downloads\ivan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91200" y="5172561"/>
            <a:ext cx="1219200" cy="1248462"/>
          </a:xfrm>
          <a:prstGeom prst="rect">
            <a:avLst/>
          </a:prstGeom>
          <a:noFill/>
        </p:spPr>
      </p:pic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91200" y="1317357"/>
            <a:ext cx="1219200" cy="1428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38200" y="2133600"/>
            <a:ext cx="7010400" cy="36933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sr-Latn-RS" b="1" dirty="0" smtClean="0">
                <a:latin typeface="Comic Sans MS" pitchFamily="66" charset="0"/>
              </a:rPr>
              <a:t>Organizacija nastave</a:t>
            </a:r>
          </a:p>
          <a:p>
            <a:pPr>
              <a:buFont typeface="Arial" pitchFamily="34" charset="0"/>
              <a:buChar char="•"/>
            </a:pPr>
            <a:r>
              <a:rPr lang="sr-Latn-RS" dirty="0" smtClean="0">
                <a:latin typeface="Comic Sans MS" pitchFamily="66" charset="0"/>
              </a:rPr>
              <a:t> prioritet primena tehnika na konkretnom problemu</a:t>
            </a:r>
          </a:p>
          <a:p>
            <a:pPr>
              <a:buFont typeface="Arial" pitchFamily="34" charset="0"/>
              <a:buChar char="•"/>
            </a:pPr>
            <a:r>
              <a:rPr lang="sr-Latn-RS" dirty="0" smtClean="0">
                <a:latin typeface="Comic Sans MS" pitchFamily="66" charset="0"/>
              </a:rPr>
              <a:t> demonstracija procesa razvoja softvera od postavljanja zadatka do verifikacije</a:t>
            </a:r>
          </a:p>
          <a:p>
            <a:pPr>
              <a:buFont typeface="Arial" pitchFamily="34" charset="0"/>
              <a:buChar char="•"/>
            </a:pPr>
            <a:endParaRPr lang="sr-Latn-RS" dirty="0" smtClean="0">
              <a:latin typeface="Comic Sans MS" pitchFamily="66" charset="0"/>
            </a:endParaRPr>
          </a:p>
          <a:p>
            <a:r>
              <a:rPr lang="sr-Latn-RS" dirty="0" smtClean="0">
                <a:latin typeface="Comic Sans MS" pitchFamily="66" charset="0"/>
              </a:rPr>
              <a:t>1.  OCR projekat</a:t>
            </a:r>
          </a:p>
          <a:p>
            <a:pPr lvl="1">
              <a:buFont typeface="Arial" pitchFamily="34" charset="0"/>
              <a:buChar char="•"/>
            </a:pPr>
            <a:r>
              <a:rPr lang="sr-Latn-RS" dirty="0" smtClean="0">
                <a:latin typeface="Comic Sans MS" pitchFamily="66" charset="0"/>
              </a:rPr>
              <a:t> radi se na predavanjima i vežbama</a:t>
            </a:r>
          </a:p>
          <a:p>
            <a:pPr lvl="1">
              <a:buFont typeface="Arial" pitchFamily="34" charset="0"/>
              <a:buChar char="•"/>
            </a:pPr>
            <a:r>
              <a:rPr lang="sr-Latn-RS" dirty="0" smtClean="0">
                <a:latin typeface="Comic Sans MS" pitchFamily="66" charset="0"/>
              </a:rPr>
              <a:t> Python programski jezik</a:t>
            </a:r>
          </a:p>
          <a:p>
            <a:pPr lvl="1">
              <a:buFont typeface="Arial" pitchFamily="34" charset="0"/>
              <a:buChar char="•"/>
            </a:pPr>
            <a:r>
              <a:rPr lang="sr-Latn-RS" dirty="0" smtClean="0">
                <a:latin typeface="Comic Sans MS" pitchFamily="66" charset="0"/>
              </a:rPr>
              <a:t> rok 6 nedelja</a:t>
            </a:r>
          </a:p>
          <a:p>
            <a:pPr lvl="1">
              <a:buFont typeface="Arial" pitchFamily="34" charset="0"/>
              <a:buChar char="•"/>
            </a:pPr>
            <a:r>
              <a:rPr lang="sr-Latn-RS" dirty="0" smtClean="0">
                <a:latin typeface="Comic Sans MS" pitchFamily="66" charset="0"/>
              </a:rPr>
              <a:t> nema timova</a:t>
            </a:r>
          </a:p>
          <a:p>
            <a:pPr lvl="1">
              <a:buFont typeface="Arial" pitchFamily="34" charset="0"/>
              <a:buChar char="•"/>
            </a:pPr>
            <a:r>
              <a:rPr lang="sr-Latn-RS" dirty="0" smtClean="0">
                <a:latin typeface="Comic Sans MS" pitchFamily="66" charset="0"/>
              </a:rPr>
              <a:t> verifikacija – kolokvijum (dva termina u toku semestra)</a:t>
            </a:r>
          </a:p>
          <a:p>
            <a:pPr lvl="1">
              <a:buFont typeface="Arial" pitchFamily="34" charset="0"/>
              <a:buChar char="•"/>
            </a:pPr>
            <a:r>
              <a:rPr lang="sr-Latn-RS" dirty="0" smtClean="0">
                <a:latin typeface="Comic Sans MS" pitchFamily="66" charset="0"/>
              </a:rPr>
              <a:t> bodovi: 20-30 bodova</a:t>
            </a:r>
          </a:p>
          <a:p>
            <a:pPr lvl="1">
              <a:buFont typeface="Arial" pitchFamily="34" charset="0"/>
              <a:buChar char="•"/>
            </a:pPr>
            <a:endParaRPr lang="sr-Latn-RS" dirty="0" smtClean="0">
              <a:latin typeface="Comic Sans MS" pitchFamily="66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96000" y="609600"/>
            <a:ext cx="23839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b="1" dirty="0" smtClean="0">
                <a:latin typeface="Comic Sans MS" pitchFamily="66" charset="0"/>
                <a:cs typeface="Vijaya" pitchFamily="34" charset="0"/>
              </a:rPr>
              <a:t>SOFT COMPUTING</a:t>
            </a:r>
            <a:endParaRPr lang="en-US" b="1" dirty="0">
              <a:latin typeface="Comic Sans MS" pitchFamily="66" charset="0"/>
              <a:cs typeface="Vijay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6096000" y="609600"/>
            <a:ext cx="23839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b="1" dirty="0" smtClean="0">
                <a:latin typeface="Comic Sans MS" pitchFamily="66" charset="0"/>
                <a:cs typeface="Vijaya" pitchFamily="34" charset="0"/>
              </a:rPr>
              <a:t>SOFT COMPUTING</a:t>
            </a:r>
            <a:endParaRPr lang="en-US" b="1" dirty="0">
              <a:latin typeface="Comic Sans MS" pitchFamily="66" charset="0"/>
              <a:cs typeface="Vijaya" pitchFamily="34" charset="0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6510" y="1143000"/>
            <a:ext cx="707509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ight Arrow 4"/>
          <p:cNvSpPr/>
          <p:nvPr/>
        </p:nvSpPr>
        <p:spPr>
          <a:xfrm>
            <a:off x="762000" y="2362200"/>
            <a:ext cx="978408" cy="48463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762000" y="3581400"/>
            <a:ext cx="978408" cy="48463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62000" y="5486400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38200" y="1676400"/>
            <a:ext cx="7010400" cy="48013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2. Izborni projekat</a:t>
            </a:r>
          </a:p>
          <a:p>
            <a:pPr lvl="1">
              <a:buFont typeface="Arial" pitchFamily="34" charset="0"/>
              <a:buChar char="•"/>
            </a:pPr>
            <a:r>
              <a:rPr lang="sr-Latn-RS" dirty="0" smtClean="0">
                <a:latin typeface="Comic Sans MS" pitchFamily="66" charset="0"/>
              </a:rPr>
              <a:t> radi se na predavanjima, vežbama</a:t>
            </a:r>
          </a:p>
          <a:p>
            <a:pPr lvl="1">
              <a:buFont typeface="Arial" pitchFamily="34" charset="0"/>
              <a:buChar char="•"/>
            </a:pPr>
            <a:r>
              <a:rPr lang="sr-Latn-RS" dirty="0" smtClean="0">
                <a:latin typeface="Comic Sans MS" pitchFamily="66" charset="0"/>
              </a:rPr>
              <a:t> programski jezik po izboru</a:t>
            </a:r>
          </a:p>
          <a:p>
            <a:pPr lvl="1">
              <a:buFont typeface="Arial" pitchFamily="34" charset="0"/>
              <a:buChar char="•"/>
            </a:pPr>
            <a:r>
              <a:rPr lang="sr-Latn-RS" dirty="0" smtClean="0">
                <a:latin typeface="Comic Sans MS" pitchFamily="66" charset="0"/>
              </a:rPr>
              <a:t> uslov: odbranjen OCR projekat</a:t>
            </a:r>
          </a:p>
          <a:p>
            <a:pPr lvl="1">
              <a:buFont typeface="Arial" pitchFamily="34" charset="0"/>
              <a:buChar char="•"/>
            </a:pPr>
            <a:r>
              <a:rPr lang="sr-Latn-RS" dirty="0" smtClean="0">
                <a:latin typeface="Comic Sans MS" pitchFamily="66" charset="0"/>
              </a:rPr>
              <a:t> tim: max 3 člana</a:t>
            </a:r>
          </a:p>
          <a:p>
            <a:pPr lvl="1">
              <a:buFont typeface="Arial" pitchFamily="34" charset="0"/>
              <a:buChar char="•"/>
            </a:pPr>
            <a:r>
              <a:rPr lang="sr-Latn-RS" dirty="0" smtClean="0">
                <a:latin typeface="Comic Sans MS" pitchFamily="66" charset="0"/>
              </a:rPr>
              <a:t> zadatak po izboru jedan od 10 ili nešto novo</a:t>
            </a:r>
          </a:p>
          <a:p>
            <a:pPr lvl="1">
              <a:buFont typeface="Arial" pitchFamily="34" charset="0"/>
              <a:buChar char="•"/>
            </a:pPr>
            <a:r>
              <a:rPr lang="sr-Latn-RS" dirty="0" smtClean="0">
                <a:latin typeface="Comic Sans MS" pitchFamily="66" charset="0"/>
              </a:rPr>
              <a:t>  verifikacija:</a:t>
            </a:r>
          </a:p>
          <a:p>
            <a:pPr lvl="2">
              <a:buFont typeface="Arial" pitchFamily="34" charset="0"/>
              <a:buChar char="•"/>
            </a:pPr>
            <a:r>
              <a:rPr lang="sr-Latn-RS" dirty="0" smtClean="0">
                <a:latin typeface="Comic Sans MS" pitchFamily="66" charset="0"/>
              </a:rPr>
              <a:t> dve inspekcije u toku predavanja i vežbi: 5+5 bodova</a:t>
            </a:r>
          </a:p>
          <a:p>
            <a:pPr lvl="2">
              <a:buFont typeface="Arial" pitchFamily="34" charset="0"/>
              <a:buChar char="•"/>
            </a:pPr>
            <a:r>
              <a:rPr lang="sr-Latn-RS" dirty="0" smtClean="0">
                <a:latin typeface="Comic Sans MS" pitchFamily="66" charset="0"/>
              </a:rPr>
              <a:t> odbrana projekta, prezentacija, demonstracija na izabranim primerima: 20 - 40 bodova (u zavisnosti od težine zadatka)</a:t>
            </a:r>
          </a:p>
          <a:p>
            <a:pPr lvl="2">
              <a:buFont typeface="Arial" pitchFamily="34" charset="0"/>
              <a:buChar char="•"/>
            </a:pPr>
            <a:r>
              <a:rPr lang="sr-Latn-RS" dirty="0" smtClean="0">
                <a:latin typeface="Comic Sans MS" pitchFamily="66" charset="0"/>
              </a:rPr>
              <a:t> teorija: 20 bodova</a:t>
            </a:r>
          </a:p>
          <a:p>
            <a:pPr lvl="2">
              <a:buFont typeface="Arial" pitchFamily="34" charset="0"/>
              <a:buChar char="•"/>
            </a:pPr>
            <a:r>
              <a:rPr lang="sr-Latn-RS" dirty="0" smtClean="0">
                <a:latin typeface="Comic Sans MS" pitchFamily="66" charset="0"/>
              </a:rPr>
              <a:t> koeficient: </a:t>
            </a:r>
          </a:p>
          <a:p>
            <a:pPr lvl="3">
              <a:buFont typeface="Arial" pitchFamily="34" charset="0"/>
              <a:buChar char="•"/>
            </a:pPr>
            <a:r>
              <a:rPr lang="sr-Latn-RS" dirty="0" smtClean="0">
                <a:latin typeface="Comic Sans MS" pitchFamily="66" charset="0"/>
              </a:rPr>
              <a:t> 1 odbrana pre početka sledećeg semestra  	</a:t>
            </a:r>
          </a:p>
          <a:p>
            <a:pPr lvl="3">
              <a:buFont typeface="Arial" pitchFamily="34" charset="0"/>
              <a:buChar char="•"/>
            </a:pPr>
            <a:r>
              <a:rPr lang="sr-Latn-RS" dirty="0" smtClean="0">
                <a:latin typeface="Comic Sans MS" pitchFamily="66" charset="0"/>
              </a:rPr>
              <a:t> 0.8 u toku sledećeg semestra</a:t>
            </a:r>
          </a:p>
          <a:p>
            <a:pPr lvl="3">
              <a:buFont typeface="Arial" pitchFamily="34" charset="0"/>
              <a:buChar char="•"/>
            </a:pPr>
            <a:r>
              <a:rPr lang="sr-Latn-RS" dirty="0" smtClean="0">
                <a:latin typeface="Comic Sans MS" pitchFamily="66" charset="0"/>
              </a:rPr>
              <a:t> 0.7 posle</a:t>
            </a:r>
          </a:p>
          <a:p>
            <a:pPr lvl="1">
              <a:buFont typeface="Arial" pitchFamily="34" charset="0"/>
              <a:buChar char="•"/>
            </a:pPr>
            <a:endParaRPr lang="sr-Latn-RS" dirty="0" smtClean="0">
              <a:latin typeface="Comic Sans MS" pitchFamily="66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96000" y="609600"/>
            <a:ext cx="23839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b="1" dirty="0" smtClean="0">
                <a:latin typeface="Comic Sans MS" pitchFamily="66" charset="0"/>
                <a:cs typeface="Vijaya" pitchFamily="34" charset="0"/>
              </a:rPr>
              <a:t>SOFT COMPUTING</a:t>
            </a:r>
            <a:endParaRPr lang="en-US" b="1" dirty="0">
              <a:latin typeface="Comic Sans MS" pitchFamily="66" charset="0"/>
              <a:cs typeface="Vijay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https://www.youtube.com/watch?v=1nL5ulsWMYc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https://www.youtube.com/watch?v=EzC_sHTW43c</a:t>
            </a:r>
          </a:p>
          <a:p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3"/>
              </a:rPr>
              <a:t>https://www.youtube.com/watch?v=aHxs7JlXCkw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http://sites.sinauer.com/wolfe4e/wa07.05.html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http://www.matthewzeiler.com/pubs/arxive2013/arxive2013.pdf</a:t>
            </a:r>
            <a:endParaRPr lang="en-US" dirty="0" smtClean="0"/>
          </a:p>
          <a:p>
            <a:r>
              <a:rPr lang="en-US" dirty="0" err="1" smtClean="0"/>
              <a:t>ImageNet</a:t>
            </a:r>
            <a:r>
              <a:rPr lang="en-US" dirty="0" smtClean="0"/>
              <a:t> – Stanford Vision Lab</a:t>
            </a:r>
          </a:p>
          <a:p>
            <a:pPr lvl="1"/>
            <a:r>
              <a:rPr lang="en-US" dirty="0" smtClean="0">
                <a:hlinkClick r:id="rId3"/>
              </a:rPr>
              <a:t>http://www.image-net.org/download-images</a:t>
            </a:r>
            <a:endParaRPr lang="en-US" dirty="0" smtClean="0"/>
          </a:p>
          <a:p>
            <a:r>
              <a:rPr lang="en-US" dirty="0" smtClean="0"/>
              <a:t>MNIST Data set</a:t>
            </a:r>
          </a:p>
          <a:p>
            <a:pPr lvl="1"/>
            <a:r>
              <a:rPr lang="en-US" dirty="0" smtClean="0">
                <a:hlinkClick r:id="rId4"/>
              </a:rPr>
              <a:t>http://myselph.de/neuralNet.html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Interesantni</a:t>
            </a:r>
            <a:r>
              <a:rPr lang="en-US" dirty="0" smtClean="0"/>
              <a:t> </a:t>
            </a:r>
            <a:r>
              <a:rPr lang="en-US" dirty="0" err="1" smtClean="0"/>
              <a:t>setovi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http://cs.nyu.edu/~roweis/data.html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Generator rukopisa</a:t>
            </a:r>
          </a:p>
          <a:p>
            <a:pPr lvl="1"/>
            <a:r>
              <a:rPr lang="en-US" dirty="0" smtClean="0">
                <a:hlinkClick r:id="rId2"/>
              </a:rPr>
              <a:t>https://www.cs.toronto.edu/~graves/handwriting.cgi?text=This+is+something+new&amp;style=&amp;bias=0.15&amp;samples=3</a:t>
            </a:r>
            <a:endParaRPr lang="sr-Latn-RS" dirty="0" smtClean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Literatura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sz="2000" dirty="0" smtClean="0"/>
              <a:t>Amit Konar</a:t>
            </a:r>
            <a:r>
              <a:rPr lang="en-US" sz="2000" dirty="0" smtClean="0"/>
              <a:t>,</a:t>
            </a:r>
            <a:r>
              <a:rPr lang="sr-Latn-RS" sz="2000" dirty="0" smtClean="0"/>
              <a:t> </a:t>
            </a:r>
            <a:r>
              <a:rPr lang="en-US" sz="2000" dirty="0" smtClean="0"/>
              <a:t>“</a:t>
            </a:r>
            <a:r>
              <a:rPr lang="sr-Latn-RS" sz="2000" b="1" i="1" dirty="0" smtClean="0"/>
              <a:t>Artificial Intelligence and Soft Computing</a:t>
            </a:r>
            <a:r>
              <a:rPr lang="en-US" sz="2000" b="1" i="1" dirty="0" smtClean="0"/>
              <a:t>: </a:t>
            </a:r>
            <a:r>
              <a:rPr lang="sr-Latn-RS" sz="2000" b="1" i="1" dirty="0" smtClean="0"/>
              <a:t>Behavioral and Cognitive Modeling of the Human Brain</a:t>
            </a:r>
            <a:r>
              <a:rPr lang="en-US" sz="2000" i="1" dirty="0" smtClean="0"/>
              <a:t>”</a:t>
            </a:r>
            <a:r>
              <a:rPr lang="sr-Latn-RS" sz="2000" dirty="0" smtClean="0"/>
              <a:t>,</a:t>
            </a:r>
            <a:r>
              <a:rPr lang="en-US" sz="2000" dirty="0" smtClean="0"/>
              <a:t> 1999.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Andries</a:t>
            </a:r>
            <a:r>
              <a:rPr lang="en-US" sz="2000" dirty="0" smtClean="0"/>
              <a:t> P. </a:t>
            </a:r>
            <a:r>
              <a:rPr lang="en-US" sz="2000" dirty="0" err="1" smtClean="0"/>
              <a:t>Engelbrecht</a:t>
            </a:r>
            <a:r>
              <a:rPr lang="en-US" sz="2000" dirty="0" smtClean="0"/>
              <a:t>, “</a:t>
            </a:r>
            <a:r>
              <a:rPr lang="en-US" sz="2000" b="1" i="1" dirty="0" smtClean="0"/>
              <a:t>Computational Intelligence: An Introduction</a:t>
            </a:r>
            <a:r>
              <a:rPr lang="en-US" sz="2000" i="1" dirty="0" smtClean="0"/>
              <a:t>”</a:t>
            </a:r>
            <a:r>
              <a:rPr lang="sr-Latn-RS" sz="2000" dirty="0" smtClean="0"/>
              <a:t> </a:t>
            </a:r>
            <a:r>
              <a:rPr lang="en-US" sz="2000" dirty="0" smtClean="0"/>
              <a:t>, 2007.</a:t>
            </a:r>
          </a:p>
          <a:p>
            <a:endParaRPr lang="en-US" sz="2000" dirty="0" smtClean="0"/>
          </a:p>
          <a:p>
            <a:r>
              <a:rPr lang="en-US" sz="2000" dirty="0" smtClean="0"/>
              <a:t>Vojislav </a:t>
            </a:r>
            <a:r>
              <a:rPr lang="en-US" sz="2000" dirty="0" err="1" smtClean="0"/>
              <a:t>Kecman</a:t>
            </a:r>
            <a:r>
              <a:rPr lang="en-US" sz="2000" dirty="0" smtClean="0"/>
              <a:t>, “</a:t>
            </a:r>
            <a:r>
              <a:rPr lang="en-US" sz="2000" b="1" i="1" dirty="0" smtClean="0"/>
              <a:t>Learning and Soft Computing: Support Vector Machines, Neural Networks, and Fuzzy Logic Models</a:t>
            </a:r>
            <a:r>
              <a:rPr lang="en-US" sz="2000" dirty="0" smtClean="0"/>
              <a:t>”, 2001. MIT Press</a:t>
            </a:r>
            <a:endParaRPr lang="sr-Latn-RS" sz="2000" dirty="0"/>
          </a:p>
          <a:p>
            <a:endParaRPr lang="en-US" dirty="0" smtClean="0"/>
          </a:p>
          <a:p>
            <a:r>
              <a:rPr lang="en-US" sz="2000" dirty="0" smtClean="0"/>
              <a:t>Linda Shapiro, George Stockman, </a:t>
            </a:r>
            <a:r>
              <a:rPr lang="en-US" sz="2000" b="1" i="1" dirty="0" smtClean="0"/>
              <a:t>“Computer Vision”, </a:t>
            </a:r>
            <a:r>
              <a:rPr lang="en-US" sz="2000" dirty="0" smtClean="0"/>
              <a:t>2000</a:t>
            </a:r>
            <a:endParaRPr lang="sr-Latn-RS" dirty="0" smtClean="0"/>
          </a:p>
          <a:p>
            <a:endParaRPr lang="sr-Latn-R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1361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61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6199" name="Rectangle 7"/>
          <p:cNvSpPr>
            <a:spLocks noChangeArrowheads="1"/>
          </p:cNvSpPr>
          <p:nvPr/>
        </p:nvSpPr>
        <p:spPr bwMode="auto">
          <a:xfrm>
            <a:off x="0" y="1381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36201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6202" name="Rectangle 10"/>
          <p:cNvSpPr>
            <a:spLocks noChangeArrowheads="1"/>
          </p:cNvSpPr>
          <p:nvPr/>
        </p:nvSpPr>
        <p:spPr bwMode="auto">
          <a:xfrm>
            <a:off x="0" y="1943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Uvod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524000" y="3124200"/>
            <a:ext cx="6477000" cy="457200"/>
          </a:xfrm>
        </p:spPr>
        <p:txBody>
          <a:bodyPr/>
          <a:lstStyle/>
          <a:p>
            <a:pPr algn="ctr"/>
            <a:r>
              <a:rPr lang="en-GB" dirty="0" err="1" smtClean="0"/>
              <a:t>Motivacija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Uvod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72200" y="1143000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Comic Sans MS" pitchFamily="66" charset="0"/>
              </a:rPr>
              <a:t>Motivacija</a:t>
            </a:r>
            <a:endParaRPr lang="sr-Latn-RS" dirty="0" smtClean="0">
              <a:latin typeface="Comic Sans MS" pitchFamily="66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33400" y="1752600"/>
          <a:ext cx="2133600" cy="4960620"/>
        </p:xfrm>
        <a:graphic>
          <a:graphicData uri="http://schemas.openxmlformats.org/drawingml/2006/table">
            <a:tbl>
              <a:tblPr/>
              <a:tblGrid>
                <a:gridCol w="1066800"/>
                <a:gridCol w="1066800"/>
              </a:tblGrid>
              <a:tr h="1310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f(x)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1310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0.058281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0.343284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0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0.550656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1.587039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0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0.538601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1.555898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0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0.087211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0.433668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0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0.117667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0.515774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0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0.203467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0.716329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0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0.446211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1.300038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0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0.955659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2.522658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0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0.374082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1.137772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0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0.146301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0.571599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0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0.288751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0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0.989864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2.65523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0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0.151557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0.586288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0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0.025311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0.218281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0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0.86762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2.370007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0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0.562132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1.583342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0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0.318969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0.958822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0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0.255098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0.854932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0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0.120021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0.522149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0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2.407153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0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0.331027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0.978695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0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0.529263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1.548055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0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0.371653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1.15502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0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0.516939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1.458587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0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0.698791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1.905378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0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0.357285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1.101552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0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0.737108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2.062021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0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0.803802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2.189029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0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0.590059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1.692535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0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0.493863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1.438413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3581400" y="1752600"/>
            <a:ext cx="464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Ako znamo da se sistem ponašao po zakonitostima opisanim tabelom, da li možemo sa određenom sigurnošću da kažemo kolika će vrednost biti za x</a:t>
            </a:r>
            <a:r>
              <a:rPr lang="en-GB" dirty="0" smtClean="0">
                <a:latin typeface="Comic Sans MS" pitchFamily="66" charset="0"/>
              </a:rPr>
              <a:t>=0.65?</a:t>
            </a:r>
            <a:r>
              <a:rPr lang="sr-Latn-RS" dirty="0" smtClean="0">
                <a:latin typeface="Comic Sans MS" pitchFamily="66" charset="0"/>
              </a:rPr>
              <a:t>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05400" y="3048000"/>
            <a:ext cx="129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Comic Sans MS" pitchFamily="66" charset="0"/>
              </a:rPr>
              <a:t>f(0.65)=?</a:t>
            </a:r>
            <a:endParaRPr lang="sr-Latn-RS" dirty="0" smtClean="0">
              <a:latin typeface="Comic Sans MS" pitchFamily="66" charset="0"/>
            </a:endParaRPr>
          </a:p>
        </p:txBody>
      </p:sp>
      <p:graphicFrame>
        <p:nvGraphicFramePr>
          <p:cNvPr id="7" name="Chart 6"/>
          <p:cNvGraphicFramePr/>
          <p:nvPr/>
        </p:nvGraphicFramePr>
        <p:xfrm>
          <a:off x="3733800" y="36576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828800"/>
            <a:ext cx="4114800" cy="2681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019800" y="1143000"/>
            <a:ext cx="189667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400" b="1" dirty="0" smtClean="0">
                <a:latin typeface="Comic Sans MS" pitchFamily="66" charset="0"/>
                <a:cs typeface="Vijaya" pitchFamily="34" charset="0"/>
              </a:rPr>
              <a:t>SOFT COMPUTING</a:t>
            </a:r>
            <a:endParaRPr lang="en-US" sz="1400" b="1" dirty="0">
              <a:latin typeface="Comic Sans MS" pitchFamily="66" charset="0"/>
              <a:cs typeface="Vijay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9800" y="1219200"/>
            <a:ext cx="190949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400" b="1" dirty="0" smtClean="0">
                <a:latin typeface="Comic Sans MS" pitchFamily="66" charset="0"/>
                <a:cs typeface="Vijaya" pitchFamily="34" charset="0"/>
              </a:rPr>
              <a:t>HARD COMPUTING</a:t>
            </a:r>
            <a:endParaRPr lang="en-US" sz="1400" b="1" dirty="0">
              <a:latin typeface="Comic Sans MS" pitchFamily="66" charset="0"/>
              <a:cs typeface="Vijaya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2781300" y="3848100"/>
            <a:ext cx="4648994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00400" y="3276600"/>
            <a:ext cx="93647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200" b="1" dirty="0" smtClean="0">
                <a:latin typeface="Comic Sans MS" pitchFamily="66" charset="0"/>
              </a:rPr>
              <a:t>Preciznost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400" y="4648200"/>
            <a:ext cx="393569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200" b="1" dirty="0" smtClean="0">
                <a:latin typeface="Comic Sans MS" pitchFamily="66" charset="0"/>
              </a:rPr>
              <a:t>Određenost</a:t>
            </a:r>
            <a:r>
              <a:rPr lang="sr-Latn-RS" sz="1200" dirty="0" smtClean="0">
                <a:latin typeface="Comic Sans MS" pitchFamily="66" charset="0"/>
              </a:rPr>
              <a:t> – sigurnost</a:t>
            </a:r>
          </a:p>
          <a:p>
            <a:r>
              <a:rPr lang="sr-Latn-RS" sz="1200" dirty="0" smtClean="0">
                <a:latin typeface="Comic Sans MS" pitchFamily="66" charset="0"/>
              </a:rPr>
              <a:t>	mera sa kojom možemo sa sigurnošću </a:t>
            </a:r>
          </a:p>
          <a:p>
            <a:r>
              <a:rPr lang="sr-Latn-RS" sz="1200" dirty="0" smtClean="0">
                <a:latin typeface="Comic Sans MS" pitchFamily="66" charset="0"/>
              </a:rPr>
              <a:t>	tvrditi u kojem se stanju nalazi objekat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5410200"/>
            <a:ext cx="382027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200" b="1" dirty="0" smtClean="0">
                <a:latin typeface="Comic Sans MS" pitchFamily="66" charset="0"/>
              </a:rPr>
              <a:t>Neodređenost</a:t>
            </a:r>
            <a:r>
              <a:rPr lang="sr-Latn-RS" sz="1200" dirty="0" smtClean="0">
                <a:latin typeface="Comic Sans MS" pitchFamily="66" charset="0"/>
              </a:rPr>
              <a:t> ili nesigurnost</a:t>
            </a:r>
          </a:p>
          <a:p>
            <a:r>
              <a:rPr lang="sr-Latn-RS" sz="1200" dirty="0" smtClean="0">
                <a:latin typeface="Comic Sans MS" pitchFamily="66" charset="0"/>
              </a:rPr>
              <a:t>    često se o nekom objektu ne može reći u kojem</a:t>
            </a:r>
          </a:p>
          <a:p>
            <a:r>
              <a:rPr lang="sr-Latn-RS" sz="1200" dirty="0" smtClean="0">
                <a:latin typeface="Comic Sans MS" pitchFamily="66" charset="0"/>
              </a:rPr>
              <a:t>    se tačno stanju nalazi već sa određenom merom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800" y="2590800"/>
            <a:ext cx="768159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Comic Sans MS" pitchFamily="66" charset="0"/>
              </a:rPr>
              <a:t>Ta</a:t>
            </a:r>
            <a:r>
              <a:rPr lang="sr-Latn-RS" sz="1200" b="1" dirty="0" smtClean="0">
                <a:latin typeface="Comic Sans MS" pitchFamily="66" charset="0"/>
              </a:rPr>
              <a:t>čnost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0600" y="4295001"/>
            <a:ext cx="132119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200" b="1" dirty="0" smtClean="0">
                <a:latin typeface="Comic Sans MS" pitchFamily="66" charset="0"/>
              </a:rPr>
              <a:t>Tačna vrednost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62028" y="4295001"/>
            <a:ext cx="162897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200" b="1" dirty="0" smtClean="0">
                <a:latin typeface="Comic Sans MS" pitchFamily="66" charset="0"/>
              </a:rPr>
              <a:t>Izmerene vrednosti</a:t>
            </a:r>
          </a:p>
        </p:txBody>
      </p:sp>
      <p:pic>
        <p:nvPicPr>
          <p:cNvPr id="1029" name="Picture 5" descr="http://t1.gstatic.com/images?q=tbn:ANd9GcSlWTiXy3kA9Ag1eI4j8p6hsJknPaW2tWXUgAPS7E3BzsA-F7W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1524000"/>
            <a:ext cx="1600200" cy="1600200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6781800" y="2514600"/>
            <a:ext cx="2133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smtClean="0">
                <a:latin typeface="Courier New" pitchFamily="49" charset="0"/>
                <a:cs typeface="Courier New" pitchFamily="49" charset="0"/>
              </a:rPr>
              <a:t>Apple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sr-Latn-RS" sz="11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public double weight;</a:t>
            </a:r>
          </a:p>
          <a:p>
            <a:r>
              <a:rPr lang="sr-Latn-RS" sz="11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public Color 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8" name="Elbow Connector 27"/>
          <p:cNvCxnSpPr/>
          <p:nvPr/>
        </p:nvCxnSpPr>
        <p:spPr>
          <a:xfrm>
            <a:off x="6858000" y="1905000"/>
            <a:ext cx="914400" cy="533400"/>
          </a:xfrm>
          <a:prstGeom prst="bentConnector3">
            <a:avLst>
              <a:gd name="adj1" fmla="val 1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934200" y="1600200"/>
            <a:ext cx="61908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200" b="1" dirty="0" smtClean="0">
                <a:latin typeface="Comic Sans MS" pitchFamily="66" charset="0"/>
              </a:rPr>
              <a:t>Model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rot="5400000">
            <a:off x="6324600" y="3505200"/>
            <a:ext cx="5334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410200" y="3962400"/>
            <a:ext cx="21336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Apple </a:t>
            </a:r>
            <a:r>
              <a:rPr lang="sr-Latn-RS" sz="1100" dirty="0" smtClean="0">
                <a:latin typeface="Courier New" pitchFamily="49" charset="0"/>
                <a:cs typeface="Courier New" pitchFamily="49" charset="0"/>
              </a:rPr>
              <a:t>a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new Apple();</a:t>
            </a:r>
          </a:p>
          <a:p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a.weight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= 3.5678</a:t>
            </a:r>
            <a:r>
              <a:rPr lang="en-US" sz="11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a.color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1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?</a:t>
            </a:r>
            <a:endParaRPr lang="en-US" sz="11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57800" y="609600"/>
            <a:ext cx="317907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400" b="1" dirty="0" smtClean="0">
                <a:latin typeface="Comic Sans MS" pitchFamily="66" charset="0"/>
                <a:cs typeface="Vijaya" pitchFamily="34" charset="0"/>
              </a:rPr>
              <a:t>MODELIRANJE NEPRECIZNOSTI</a:t>
            </a:r>
            <a:endParaRPr lang="en-US" sz="1400" b="1" dirty="0">
              <a:latin typeface="Comic Sans MS" pitchFamily="66" charset="0"/>
              <a:cs typeface="Vijay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438400" y="4572000"/>
            <a:ext cx="1263487" cy="186204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1500" b="1" dirty="0" smtClean="0">
                <a:latin typeface="Comic Sans MS" pitchFamily="66" charset="0"/>
              </a:rPr>
              <a:t>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19800" y="1143000"/>
            <a:ext cx="189667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400" b="1" dirty="0" smtClean="0">
                <a:latin typeface="Comic Sans MS" pitchFamily="66" charset="0"/>
                <a:cs typeface="Vijaya" pitchFamily="34" charset="0"/>
              </a:rPr>
              <a:t>SOFT COMPUTING</a:t>
            </a:r>
            <a:endParaRPr lang="en-US" sz="1400" b="1" dirty="0">
              <a:latin typeface="Comic Sans MS" pitchFamily="66" charset="0"/>
              <a:cs typeface="Vijay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9800" y="1219200"/>
            <a:ext cx="190949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400" b="1" dirty="0" smtClean="0">
                <a:latin typeface="Comic Sans MS" pitchFamily="66" charset="0"/>
                <a:cs typeface="Vijaya" pitchFamily="34" charset="0"/>
              </a:rPr>
              <a:t>HARD COMPUTING</a:t>
            </a:r>
            <a:endParaRPr lang="en-US" sz="1400" b="1" dirty="0">
              <a:latin typeface="Comic Sans MS" pitchFamily="66" charset="0"/>
              <a:cs typeface="Vijay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9400" y="2667000"/>
            <a:ext cx="79220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200" b="1" dirty="0" smtClean="0">
                <a:latin typeface="Comic Sans MS" pitchFamily="66" charset="0"/>
              </a:rPr>
              <a:t>Precizno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6800" y="1981200"/>
            <a:ext cx="1210588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latin typeface="Comic Sans MS" pitchFamily="66" charset="0"/>
              </a:rPr>
              <a:t>Neodre</a:t>
            </a:r>
            <a:r>
              <a:rPr lang="sr-Latn-RS" sz="1200" b="1" dirty="0" smtClean="0">
                <a:latin typeface="Comic Sans MS" pitchFamily="66" charset="0"/>
              </a:rPr>
              <a:t>đenost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57800" y="609600"/>
            <a:ext cx="317907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400" b="1" dirty="0" smtClean="0">
                <a:latin typeface="Comic Sans MS" pitchFamily="66" charset="0"/>
                <a:cs typeface="Vijaya" pitchFamily="34" charset="0"/>
              </a:rPr>
              <a:t>MODELIRANJE NEPRECIZNOSTI</a:t>
            </a:r>
            <a:endParaRPr lang="en-US" sz="1400" b="1" dirty="0">
              <a:latin typeface="Comic Sans MS" pitchFamily="66" charset="0"/>
              <a:cs typeface="Vijaya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8200" y="2438400"/>
            <a:ext cx="1263487" cy="186204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1500" b="1" dirty="0" smtClean="0">
                <a:latin typeface="Comic Sans MS" pitchFamily="66" charset="0"/>
              </a:rPr>
              <a:t>A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971800" y="4724400"/>
            <a:ext cx="685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029200" y="2590800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München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629400" y="3581400"/>
            <a:ext cx="100380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200" b="1" dirty="0" smtClean="0">
                <a:latin typeface="Comic Sans MS" pitchFamily="66" charset="0"/>
              </a:rPr>
              <a:t>Neprecizno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029200" y="3505200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</a:t>
            </a:r>
            <a:r>
              <a:rPr lang="sr-Latn-RS" dirty="0" smtClean="0"/>
              <a:t>u</a:t>
            </a:r>
            <a:r>
              <a:rPr lang="en-US" dirty="0" err="1" smtClean="0"/>
              <a:t>nchen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0" grpId="0"/>
      <p:bldP spid="20" grpId="0" animBg="1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66800" y="1981200"/>
            <a:ext cx="1210588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latin typeface="Comic Sans MS" pitchFamily="66" charset="0"/>
              </a:rPr>
              <a:t>Neodre</a:t>
            </a:r>
            <a:r>
              <a:rPr lang="sr-Latn-RS" sz="1200" b="1" dirty="0" smtClean="0">
                <a:latin typeface="Comic Sans MS" pitchFamily="66" charset="0"/>
              </a:rPr>
              <a:t>đenost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57800" y="609600"/>
            <a:ext cx="317907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sr-Latn-RS" sz="1400" b="1" dirty="0" smtClean="0">
                <a:latin typeface="Comic Sans MS" pitchFamily="66" charset="0"/>
                <a:cs typeface="Vijaya" pitchFamily="34" charset="0"/>
              </a:rPr>
              <a:t>MODELIRANJE NEPRECIZNOSTI</a:t>
            </a:r>
            <a:endParaRPr lang="en-US" sz="1400" b="1" dirty="0">
              <a:latin typeface="Comic Sans MS" pitchFamily="66" charset="0"/>
              <a:cs typeface="Vijaya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3200400" y="1188720"/>
          <a:ext cx="2895600" cy="4937760"/>
        </p:xfrm>
        <a:graphic>
          <a:graphicData uri="http://schemas.openxmlformats.org/drawingml/2006/table">
            <a:tbl>
              <a:tblPr/>
              <a:tblGrid>
                <a:gridCol w="1447800"/>
                <a:gridCol w="1447800"/>
              </a:tblGrid>
              <a:tr h="1632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632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0.025311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0.218281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32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0.058281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0.343284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32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0.087211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0.433668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3215">
                <a:tc>
                  <a:txBody>
                    <a:bodyPr/>
                    <a:lstStyle/>
                    <a:p>
                      <a:pPr algn="ctr" rtl="0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0.515774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32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0.120021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0.522149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32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0.146301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0.571599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32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0.151557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0.586288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32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0.203467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0.716329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32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0.255098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0.854932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32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0.288751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32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0.318969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0.958822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3215">
                <a:tc>
                  <a:txBody>
                    <a:bodyPr/>
                    <a:lstStyle/>
                    <a:p>
                      <a:pPr algn="ctr" rtl="0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0.978695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32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0.357285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1.101552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32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0.371653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1.15502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32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0.374082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1.137772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32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0.446211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1.300038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32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0.493863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1.438413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32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0.516939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1.458587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32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0.529263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1.548055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32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0.538601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1.555898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32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0.550656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1.587039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3215">
                <a:tc>
                  <a:txBody>
                    <a:bodyPr/>
                    <a:lstStyle/>
                    <a:p>
                      <a:pPr algn="ctr" rtl="0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1.583342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32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0.590059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1.692535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32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0.698791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1.905378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32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0.737108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2.062021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32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0.803802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2.189029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4485</TotalTime>
  <Words>808</Words>
  <Application>Microsoft Office PowerPoint</Application>
  <PresentationFormat>On-screen Show (4:3)</PresentationFormat>
  <Paragraphs>307</Paragraphs>
  <Slides>35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Default Design</vt:lpstr>
      <vt:lpstr>2015.</vt:lpstr>
      <vt:lpstr>Nastavnici i materijali</vt:lpstr>
      <vt:lpstr>Nastavnici i materijali</vt:lpstr>
      <vt:lpstr>Literatura</vt:lpstr>
      <vt:lpstr>Uvod</vt:lpstr>
      <vt:lpstr>Uvod</vt:lpstr>
      <vt:lpstr>Slide 7</vt:lpstr>
      <vt:lpstr>Slide 8</vt:lpstr>
      <vt:lpstr>Slide 9</vt:lpstr>
      <vt:lpstr>Slide 10</vt:lpstr>
      <vt:lpstr>Slide 11</vt:lpstr>
      <vt:lpstr>Slide 12</vt:lpstr>
      <vt:lpstr>Slide 13</vt:lpstr>
      <vt:lpstr>Primeri korišćenja</vt:lpstr>
      <vt:lpstr>Primeri korišćenja</vt:lpstr>
      <vt:lpstr>Slide 16</vt:lpstr>
      <vt:lpstr>Slide 17</vt:lpstr>
      <vt:lpstr>Motivacija</vt:lpstr>
      <vt:lpstr>Motivacija</vt:lpstr>
      <vt:lpstr>Motivacija</vt:lpstr>
      <vt:lpstr>Motivacija</vt:lpstr>
      <vt:lpstr>Motivacija</vt:lpstr>
      <vt:lpstr>Motivacija</vt:lpstr>
      <vt:lpstr>Motivacija</vt:lpstr>
      <vt:lpstr>Motivacija</vt:lpstr>
      <vt:lpstr>Motivacija</vt:lpstr>
      <vt:lpstr>Motivacija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none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Primene različitih vrsta aproksimacija funkcija</dc:title>
  <dc:creator>djordje</dc:creator>
  <cp:lastModifiedBy>djordje</cp:lastModifiedBy>
  <cp:revision>294</cp:revision>
  <dcterms:created xsi:type="dcterms:W3CDTF">2005-12-27T21:54:02Z</dcterms:created>
  <dcterms:modified xsi:type="dcterms:W3CDTF">2015-10-20T07:12:51Z</dcterms:modified>
</cp:coreProperties>
</file>